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5" r:id="rId3"/>
    <p:sldId id="280" r:id="rId4"/>
    <p:sldId id="291" r:id="rId5"/>
    <p:sldId id="286" r:id="rId6"/>
    <p:sldId id="289" r:id="rId7"/>
    <p:sldId id="287" r:id="rId8"/>
    <p:sldId id="284" r:id="rId9"/>
    <p:sldId id="288" r:id="rId10"/>
    <p:sldId id="285" r:id="rId11"/>
    <p:sldId id="290" r:id="rId12"/>
    <p:sldId id="283" r:id="rId13"/>
    <p:sldId id="293" r:id="rId14"/>
    <p:sldId id="292" r:id="rId15"/>
    <p:sldId id="281" r:id="rId16"/>
    <p:sldId id="294" r:id="rId17"/>
    <p:sldId id="295" r:id="rId18"/>
    <p:sldId id="296" r:id="rId19"/>
    <p:sldId id="297" r:id="rId20"/>
    <p:sldId id="298" r:id="rId21"/>
    <p:sldId id="299" r:id="rId22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94660" autoAdjust="0"/>
  </p:normalViewPr>
  <p:slideViewPr>
    <p:cSldViewPr>
      <p:cViewPr varScale="1">
        <p:scale>
          <a:sx n="80" d="100"/>
          <a:sy n="80" d="100"/>
        </p:scale>
        <p:origin x="-51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23.10.2017.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23.10.2017.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mhowto.com/wp-content/uploads/2015/03/Komp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8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33256"/>
            <a:ext cx="9144000" cy="1088121"/>
          </a:xfrm>
        </p:spPr>
        <p:txBody>
          <a:bodyPr wrap="none">
            <a:noAutofit/>
          </a:bodyPr>
          <a:lstStyle/>
          <a:p>
            <a:pPr algn="ctr"/>
            <a:r>
              <a:rPr lang="hr-HR" sz="5800" b="1" spc="-150" dirty="0" smtClean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Određivanje položaja na Zemlji</a:t>
            </a:r>
            <a:endParaRPr lang="hr-HR" sz="5800" b="1" spc="-150" dirty="0">
              <a:ln w="3175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Zviježđe Južni križ</a:t>
            </a:r>
            <a:endParaRPr lang="hr-HR" sz="3500" dirty="0"/>
          </a:p>
        </p:txBody>
      </p:sp>
      <p:grpSp>
        <p:nvGrpSpPr>
          <p:cNvPr id="8" name="Group 7"/>
          <p:cNvGrpSpPr/>
          <p:nvPr/>
        </p:nvGrpSpPr>
        <p:grpSpPr>
          <a:xfrm>
            <a:off x="3059832" y="3806761"/>
            <a:ext cx="5977786" cy="2988893"/>
            <a:chOff x="3059832" y="3806761"/>
            <a:chExt cx="5977786" cy="2988893"/>
          </a:xfrm>
        </p:grpSpPr>
        <p:pic>
          <p:nvPicPr>
            <p:cNvPr id="6148" name="Picture 4" descr="https://upload.wikimedia.org/wikipedia/commons/thumb/3/3e/Flag_of_New_Zealand.svg/1280px-Flag_of_New_Zealand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806761"/>
              <a:ext cx="5977786" cy="298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059832" y="6381328"/>
              <a:ext cx="14447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000" b="1" dirty="0" smtClean="0">
                  <a:solidFill>
                    <a:schemeClr val="bg1"/>
                  </a:solidFill>
                </a:rPr>
                <a:t>Novi Zeland</a:t>
              </a:r>
              <a:endParaRPr lang="hr-H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7504" y="836712"/>
            <a:ext cx="5688632" cy="2844317"/>
            <a:chOff x="35496" y="872715"/>
            <a:chExt cx="5688632" cy="2844317"/>
          </a:xfrm>
        </p:grpSpPr>
        <p:pic>
          <p:nvPicPr>
            <p:cNvPr id="6146" name="Picture 2" descr="https://upload.wikimedia.org/wikipedia/en/thumb/b/b9/Flag_of_Australia.svg/1200px-Flag_of_Australia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872715"/>
              <a:ext cx="5688632" cy="284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5496" y="3316922"/>
              <a:ext cx="1195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000" b="1" dirty="0" smtClean="0">
                  <a:solidFill>
                    <a:schemeClr val="bg1"/>
                  </a:solidFill>
                </a:rPr>
                <a:t>Australija</a:t>
              </a:r>
              <a:endParaRPr lang="hr-H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5261" y="836711"/>
            <a:ext cx="9318783" cy="6037755"/>
            <a:chOff x="-36512" y="880024"/>
            <a:chExt cx="9226518" cy="5977975"/>
          </a:xfrm>
        </p:grpSpPr>
        <p:sp>
          <p:nvSpPr>
            <p:cNvPr id="3" name="Rectangle 2"/>
            <p:cNvSpPr/>
            <p:nvPr/>
          </p:nvSpPr>
          <p:spPr>
            <a:xfrm>
              <a:off x="0" y="880024"/>
              <a:ext cx="9144000" cy="59779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4098" name="Picture 2" descr="http://www.land-navigation.com/images/southern_cros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2" y="1606343"/>
              <a:ext cx="9226518" cy="483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63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Cirkumpolarne zvijezde</a:t>
            </a:r>
            <a:endParaRPr lang="hr-HR" sz="3500" dirty="0"/>
          </a:p>
        </p:txBody>
      </p:sp>
      <p:pic>
        <p:nvPicPr>
          <p:cNvPr id="6146" name="Picture 2" descr="https://ak3.picdn.net/shutterstock/videos/19633303/thumb/11.jpg?i10c=img.resize(height:16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158" y="980729"/>
            <a:ext cx="10432158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7-Point Star 24"/>
          <p:cNvSpPr/>
          <p:nvPr/>
        </p:nvSpPr>
        <p:spPr>
          <a:xfrm>
            <a:off x="6948264" y="2871466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0778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Orijentacija pomoću sata</a:t>
            </a:r>
            <a:endParaRPr lang="hr-HR" sz="35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8024" y="836712"/>
            <a:ext cx="4248472" cy="2004612"/>
          </a:xfrm>
        </p:spPr>
        <p:txBody>
          <a:bodyPr>
            <a:noAutofit/>
          </a:bodyPr>
          <a:lstStyle/>
          <a:p>
            <a:pPr lvl="0">
              <a:spcBef>
                <a:spcPts val="1800"/>
              </a:spcBef>
            </a:pPr>
            <a:r>
              <a:rPr lang="hr-HR" dirty="0" smtClean="0"/>
              <a:t>malu kazaljku (sat) okrenemo </a:t>
            </a:r>
            <a:r>
              <a:rPr lang="hr-HR" dirty="0"/>
              <a:t>prema Suncu </a:t>
            </a:r>
            <a:r>
              <a:rPr lang="hr-HR" dirty="0" smtClean="0"/>
              <a:t>i </a:t>
            </a:r>
            <a:r>
              <a:rPr lang="hr-HR" dirty="0">
                <a:highlight>
                  <a:srgbClr val="FFFF00"/>
                </a:highlight>
                <a:ea typeface="Calibri"/>
                <a:cs typeface="Times New Roman"/>
              </a:rPr>
              <a:t>polovica kuta između 12 sati i male kazaljke je </a:t>
            </a:r>
            <a:r>
              <a:rPr lang="hr-HR" dirty="0" smtClean="0">
                <a:highlight>
                  <a:srgbClr val="FFFF00"/>
                </a:highlight>
                <a:ea typeface="Calibri"/>
                <a:cs typeface="Times New Roman"/>
              </a:rPr>
              <a:t>jug</a:t>
            </a:r>
            <a:endParaRPr lang="hr-HR" dirty="0">
              <a:highlight>
                <a:srgbClr val="FFFF00"/>
              </a:highlight>
            </a:endParaRPr>
          </a:p>
          <a:p>
            <a:pPr lvl="0">
              <a:spcBef>
                <a:spcPts val="1800"/>
              </a:spcBef>
            </a:pPr>
            <a:endParaRPr lang="hr-HR" dirty="0">
              <a:highlight>
                <a:srgbClr val="FFFF00"/>
              </a:highlight>
              <a:ea typeface="Calibri"/>
              <a:cs typeface="Times New Roman"/>
            </a:endParaRPr>
          </a:p>
        </p:txBody>
      </p:sp>
      <p:pic>
        <p:nvPicPr>
          <p:cNvPr id="4098" name="Picture 2" descr="http://free-vu.t-com.hr/Kresimir-Plese/images/orijentacija/sat%20prema%20jugu%201_re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7972"/>
            <a:ext cx="4306397" cy="57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5568659" y="3201523"/>
            <a:ext cx="3107797" cy="3107797"/>
            <a:chOff x="5568659" y="3201523"/>
            <a:chExt cx="3107797" cy="3107797"/>
          </a:xfrm>
        </p:grpSpPr>
        <p:pic>
          <p:nvPicPr>
            <p:cNvPr id="7170" name="Picture 2" descr="https://s3-us-west-2.amazonaws.com/s.cdpn.io/94930/clock2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659" y="3201523"/>
              <a:ext cx="3107797" cy="310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 flipH="1">
              <a:off x="6360747" y="4755421"/>
              <a:ext cx="761810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122557" y="4209635"/>
              <a:ext cx="1038390" cy="54578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716654" y="4252772"/>
            <a:ext cx="852005" cy="724722"/>
            <a:chOff x="4716654" y="4252772"/>
            <a:chExt cx="852005" cy="724722"/>
          </a:xfrm>
        </p:grpSpPr>
        <p:sp>
          <p:nvSpPr>
            <p:cNvPr id="15" name="7-Point Star 14"/>
            <p:cNvSpPr/>
            <p:nvPr/>
          </p:nvSpPr>
          <p:spPr>
            <a:xfrm>
              <a:off x="4716654" y="4252772"/>
              <a:ext cx="703409" cy="724722"/>
            </a:xfrm>
            <a:prstGeom prst="star7">
              <a:avLst>
                <a:gd name="adj" fmla="val 17128"/>
                <a:gd name="hf" fmla="val 102572"/>
                <a:gd name="vf" fmla="val 10521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45998" y="4535767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SUNCE</a:t>
              </a:r>
              <a:endParaRPr lang="hr-HR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H="1" flipV="1">
            <a:off x="5784683" y="3345539"/>
            <a:ext cx="1337874" cy="1409882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0627" y="304821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JUG</a:t>
            </a:r>
            <a:endParaRPr lang="hr-HR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7122557" y="2924944"/>
            <a:ext cx="1" cy="1795489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logosrated.net/wp-content/uploads/parser/JACO-Logo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62" y="2132856"/>
            <a:ext cx="4692666" cy="46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Kompas</a:t>
            </a:r>
            <a:endParaRPr lang="hr-HR" sz="35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864096"/>
            <a:ext cx="9108504" cy="1944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altLang="sr-Latn-RS" dirty="0" smtClean="0">
                <a:latin typeface="+mj-lt"/>
              </a:rPr>
              <a:t>od 14. st. – upotreba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KOMPASA</a:t>
            </a:r>
            <a:r>
              <a:rPr lang="hr-HR" altLang="sr-Latn-RS" dirty="0" smtClean="0">
                <a:latin typeface="+mj-lt"/>
              </a:rPr>
              <a:t> </a:t>
            </a:r>
          </a:p>
          <a:p>
            <a:pPr lvl="1"/>
            <a:r>
              <a:rPr lang="hr-HR" altLang="sr-Latn-RS" dirty="0" smtClean="0">
                <a:latin typeface="+mj-lt"/>
              </a:rPr>
              <a:t>sjever – orijentacijska strana svijeta</a:t>
            </a:r>
          </a:p>
          <a:p>
            <a:r>
              <a:rPr lang="hr-HR" altLang="sr-Latn-RS" dirty="0" smtClean="0">
                <a:latin typeface="+mj-lt"/>
              </a:rPr>
              <a:t>magnetnu iglu poznaju Kinezi  još prije Krista</a:t>
            </a:r>
          </a:p>
          <a:p>
            <a:r>
              <a:rPr lang="hr-HR" altLang="sr-Latn-RS" dirty="0" smtClean="0">
                <a:latin typeface="+mj-lt"/>
              </a:rPr>
              <a:t>Normani – 9. st.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-26019" y="2880320"/>
            <a:ext cx="5030067" cy="3861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altLang="sr-Latn-RS" dirty="0" err="1" smtClean="0">
                <a:latin typeface="+mj-lt"/>
              </a:rPr>
              <a:t>tzv</a:t>
            </a:r>
            <a:r>
              <a:rPr lang="hr-HR" altLang="sr-Latn-RS" dirty="0" smtClean="0">
                <a:latin typeface="+mj-lt"/>
              </a:rPr>
              <a:t>.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„suhi kompas” </a:t>
            </a:r>
            <a:r>
              <a:rPr lang="hr-HR" altLang="sr-Latn-RS" dirty="0" smtClean="0">
                <a:latin typeface="+mj-lt"/>
              </a:rPr>
              <a:t>– magnetna igla postavljena na ružu vjetrova (Italija, 14. st.)</a:t>
            </a:r>
          </a:p>
          <a:p>
            <a:pPr>
              <a:spcBef>
                <a:spcPts val="2400"/>
              </a:spcBef>
            </a:pPr>
            <a:r>
              <a:rPr lang="hr-HR" altLang="sr-Latn-RS" dirty="0" smtClean="0">
                <a:latin typeface="+mj-lt"/>
              </a:rPr>
              <a:t>bojom označen dio magnetske igle koji pokazuje sjever, ali ne geografski sjever nego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SJEVERNI MAGNETSKI POL</a:t>
            </a:r>
            <a:r>
              <a:rPr lang="hr-HR" altLang="sr-Latn-RS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1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Romanska i germanska ruža vjetrova</a:t>
            </a:r>
            <a:endParaRPr lang="hr-HR" sz="3500" dirty="0"/>
          </a:p>
        </p:txBody>
      </p:sp>
      <p:pic>
        <p:nvPicPr>
          <p:cNvPr id="2050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987724"/>
            <a:ext cx="4103409" cy="406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8828" y="984922"/>
            <a:ext cx="4277668" cy="410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691" y="5373216"/>
            <a:ext cx="3148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400" dirty="0" smtClean="0"/>
              <a:t>Romanska ruža vjetrova</a:t>
            </a:r>
          </a:p>
          <a:p>
            <a:pPr algn="ctr"/>
            <a:r>
              <a:rPr lang="hr-HR" sz="2400" dirty="0" smtClean="0"/>
              <a:t>8 </a:t>
            </a:r>
            <a:r>
              <a:rPr lang="hr-HR" sz="2400" dirty="0"/>
              <a:t>strana </a:t>
            </a:r>
            <a:r>
              <a:rPr lang="hr-HR" sz="2400" dirty="0" smtClean="0"/>
              <a:t>svijeta</a:t>
            </a:r>
            <a:endParaRPr lang="hr-HR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52707" y="5373216"/>
            <a:ext cx="328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400" dirty="0" smtClean="0"/>
              <a:t>Germanska ruža vjetrova</a:t>
            </a:r>
          </a:p>
          <a:p>
            <a:pPr algn="ctr"/>
            <a:r>
              <a:rPr lang="hr-HR" sz="2400" dirty="0" smtClean="0"/>
              <a:t>16 strana svijeta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51991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9001156" cy="642942"/>
          </a:xfrm>
        </p:spPr>
        <p:txBody>
          <a:bodyPr/>
          <a:lstStyle/>
          <a:p>
            <a:r>
              <a:rPr lang="hr-HR" sz="3600" dirty="0" smtClean="0"/>
              <a:t>Magnetska deklinacija</a:t>
            </a:r>
            <a:endParaRPr lang="hr-HR" sz="3600" dirty="0"/>
          </a:p>
        </p:txBody>
      </p:sp>
      <p:sp>
        <p:nvSpPr>
          <p:cNvPr id="6" name="PubChord"/>
          <p:cNvSpPr>
            <a:spLocks noEditPoints="1" noChangeArrowheads="1"/>
          </p:cNvSpPr>
          <p:nvPr/>
        </p:nvSpPr>
        <p:spPr bwMode="auto">
          <a:xfrm rot="8140443">
            <a:off x="2277294" y="3124632"/>
            <a:ext cx="6665912" cy="6538912"/>
          </a:xfrm>
          <a:custGeom>
            <a:avLst/>
            <a:gdLst>
              <a:gd name="G0" fmla="+- 0 0 0"/>
              <a:gd name="G1" fmla="sin 10800 14745600"/>
              <a:gd name="G2" fmla="cos 10800 14745600"/>
              <a:gd name="G3" fmla="sin 10800 2949120"/>
              <a:gd name="G4" fmla="cos 10800 2949120"/>
              <a:gd name="G5" fmla="+- G1 10800 0"/>
              <a:gd name="G6" fmla="+- G2 10800 0"/>
              <a:gd name="G7" fmla="+- G3 10800 0"/>
              <a:gd name="G8" fmla="+- G4 10800 0"/>
              <a:gd name="G9" fmla="+- 10800 0 0"/>
              <a:gd name="G10" fmla="+/ G5 G7 2"/>
              <a:gd name="G11" fmla="+/ G6 G8 2"/>
              <a:gd name="T0" fmla="*/ 3163 w 21600"/>
              <a:gd name="T1" fmla="*/ 3163 h 21600"/>
              <a:gd name="T2" fmla="*/ 10799 w 21600"/>
              <a:gd name="T3" fmla="*/ 10799 h 21600"/>
              <a:gd name="T4" fmla="*/ 18436 w 21600"/>
              <a:gd name="T5" fmla="*/ 18436 h 21600"/>
              <a:gd name="T6" fmla="*/ 3163 w 21600"/>
              <a:gd name="T7" fmla="*/ 3163 h 21600"/>
              <a:gd name="T8" fmla="*/ 18437 w 21600"/>
              <a:gd name="T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21600" h="21600">
                <a:moveTo>
                  <a:pt x="3163" y="3163"/>
                </a:moveTo>
                <a:cubicBezTo>
                  <a:pt x="1137" y="5188"/>
                  <a:pt x="0" y="7935"/>
                  <a:pt x="0" y="10799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3664" y="21600"/>
                  <a:pt x="16411" y="20462"/>
                  <a:pt x="18436" y="18436"/>
                </a:cubicBezTo>
                <a:close/>
              </a:path>
            </a:pathLst>
          </a:custGeom>
          <a:gradFill rotWithShape="1">
            <a:gsLst>
              <a:gs pos="0">
                <a:srgbClr val="66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r-HR">
              <a:latin typeface="+mj-lt"/>
            </a:endParaRPr>
          </a:p>
        </p:txBody>
      </p:sp>
      <p:sp>
        <p:nvSpPr>
          <p:cNvPr id="7" name="sj.geo.pol"/>
          <p:cNvSpPr>
            <a:spLocks noChangeArrowheads="1"/>
          </p:cNvSpPr>
          <p:nvPr/>
        </p:nvSpPr>
        <p:spPr bwMode="auto">
          <a:xfrm>
            <a:off x="5584056" y="3288144"/>
            <a:ext cx="125413" cy="1000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hr-HR" altLang="sr-Latn-RS">
              <a:latin typeface="+mj-lt"/>
            </a:endParaRPr>
          </a:p>
        </p:txBody>
      </p:sp>
      <p:sp>
        <p:nvSpPr>
          <p:cNvPr id="8" name="sj.mag.pol"/>
          <p:cNvSpPr>
            <a:spLocks noChangeArrowheads="1"/>
          </p:cNvSpPr>
          <p:nvPr/>
        </p:nvSpPr>
        <p:spPr bwMode="auto">
          <a:xfrm>
            <a:off x="5287194" y="3704069"/>
            <a:ext cx="125412" cy="1000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hr-HR" altLang="sr-Latn-RS">
              <a:latin typeface="+mj-lt"/>
            </a:endParaRPr>
          </a:p>
        </p:txBody>
      </p:sp>
      <p:sp>
        <p:nvSpPr>
          <p:cNvPr id="9" name="Arc 7"/>
          <p:cNvSpPr>
            <a:spLocks/>
          </p:cNvSpPr>
          <p:nvPr/>
        </p:nvSpPr>
        <p:spPr bwMode="auto">
          <a:xfrm flipH="1">
            <a:off x="3082156" y="3316719"/>
            <a:ext cx="2566988" cy="3067050"/>
          </a:xfrm>
          <a:custGeom>
            <a:avLst/>
            <a:gdLst>
              <a:gd name="T0" fmla="*/ 2147483647 w 21600"/>
              <a:gd name="T1" fmla="*/ 0 h 22330"/>
              <a:gd name="T2" fmla="*/ 2147483647 w 21600"/>
              <a:gd name="T3" fmla="*/ 2147483647 h 22330"/>
              <a:gd name="T4" fmla="*/ 0 w 21600"/>
              <a:gd name="T5" fmla="*/ 2147483647 h 22330"/>
              <a:gd name="T6" fmla="*/ 0 60000 65536"/>
              <a:gd name="T7" fmla="*/ 0 60000 65536"/>
              <a:gd name="T8" fmla="*/ 0 60000 65536"/>
              <a:gd name="T9" fmla="*/ 0 w 21600"/>
              <a:gd name="T10" fmla="*/ 0 h 22330"/>
              <a:gd name="T11" fmla="*/ 21600 w 21600"/>
              <a:gd name="T12" fmla="*/ 22330 h 223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330" fill="none" extrusionOk="0">
                <a:moveTo>
                  <a:pt x="613" y="-1"/>
                </a:moveTo>
                <a:cubicBezTo>
                  <a:pt x="12298" y="331"/>
                  <a:pt x="21600" y="9900"/>
                  <a:pt x="21600" y="21591"/>
                </a:cubicBezTo>
                <a:cubicBezTo>
                  <a:pt x="21600" y="21837"/>
                  <a:pt x="21595" y="22083"/>
                  <a:pt x="21587" y="22330"/>
                </a:cubicBezTo>
              </a:path>
              <a:path w="21600" h="22330" stroke="0" extrusionOk="0">
                <a:moveTo>
                  <a:pt x="613" y="-1"/>
                </a:moveTo>
                <a:cubicBezTo>
                  <a:pt x="12298" y="331"/>
                  <a:pt x="21600" y="9900"/>
                  <a:pt x="21600" y="21591"/>
                </a:cubicBezTo>
                <a:cubicBezTo>
                  <a:pt x="21600" y="21837"/>
                  <a:pt x="21595" y="22083"/>
                  <a:pt x="21587" y="22330"/>
                </a:cubicBezTo>
                <a:lnTo>
                  <a:pt x="0" y="2159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0" name="Arc 8"/>
          <p:cNvSpPr>
            <a:spLocks/>
          </p:cNvSpPr>
          <p:nvPr/>
        </p:nvSpPr>
        <p:spPr bwMode="auto">
          <a:xfrm>
            <a:off x="5699944" y="3338944"/>
            <a:ext cx="2492375" cy="3006725"/>
          </a:xfrm>
          <a:custGeom>
            <a:avLst/>
            <a:gdLst>
              <a:gd name="T0" fmla="*/ 0 w 21600"/>
              <a:gd name="T1" fmla="*/ 0 h 21877"/>
              <a:gd name="T2" fmla="*/ 2147483647 w 21600"/>
              <a:gd name="T3" fmla="*/ 2147483647 h 21877"/>
              <a:gd name="T4" fmla="*/ 0 w 21600"/>
              <a:gd name="T5" fmla="*/ 2147483647 h 21877"/>
              <a:gd name="T6" fmla="*/ 0 60000 65536"/>
              <a:gd name="T7" fmla="*/ 0 60000 65536"/>
              <a:gd name="T8" fmla="*/ 0 60000 65536"/>
              <a:gd name="T9" fmla="*/ 0 w 21600"/>
              <a:gd name="T10" fmla="*/ 0 h 21877"/>
              <a:gd name="T11" fmla="*/ 21600 w 21600"/>
              <a:gd name="T12" fmla="*/ 21877 h 218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87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692"/>
                  <a:pt x="21599" y="21784"/>
                  <a:pt x="21598" y="21877"/>
                </a:cubicBezTo>
              </a:path>
              <a:path w="21600" h="2187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692"/>
                  <a:pt x="21599" y="21784"/>
                  <a:pt x="21598" y="21877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1" name="Arc 9"/>
          <p:cNvSpPr>
            <a:spLocks/>
          </p:cNvSpPr>
          <p:nvPr/>
        </p:nvSpPr>
        <p:spPr bwMode="auto">
          <a:xfrm flipH="1">
            <a:off x="4182294" y="3367519"/>
            <a:ext cx="1603375" cy="2989263"/>
          </a:xfrm>
          <a:custGeom>
            <a:avLst/>
            <a:gdLst>
              <a:gd name="T0" fmla="*/ 2147483647 w 21600"/>
              <a:gd name="T1" fmla="*/ 0 h 22211"/>
              <a:gd name="T2" fmla="*/ 2147483647 w 21600"/>
              <a:gd name="T3" fmla="*/ 2147483647 h 22211"/>
              <a:gd name="T4" fmla="*/ 0 w 21600"/>
              <a:gd name="T5" fmla="*/ 2147483647 h 22211"/>
              <a:gd name="T6" fmla="*/ 0 60000 65536"/>
              <a:gd name="T7" fmla="*/ 0 60000 65536"/>
              <a:gd name="T8" fmla="*/ 0 60000 65536"/>
              <a:gd name="T9" fmla="*/ 0 w 21600"/>
              <a:gd name="T10" fmla="*/ 0 h 22211"/>
              <a:gd name="T11" fmla="*/ 21600 w 21600"/>
              <a:gd name="T12" fmla="*/ 22211 h 222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2211" fill="none" extrusionOk="0">
                <a:moveTo>
                  <a:pt x="2264" y="0"/>
                </a:moveTo>
                <a:cubicBezTo>
                  <a:pt x="13256" y="1159"/>
                  <a:pt x="21600" y="10428"/>
                  <a:pt x="21600" y="21481"/>
                </a:cubicBezTo>
                <a:cubicBezTo>
                  <a:pt x="21600" y="21724"/>
                  <a:pt x="21595" y="21967"/>
                  <a:pt x="21587" y="22210"/>
                </a:cubicBezTo>
              </a:path>
              <a:path w="21600" h="22211" stroke="0" extrusionOk="0">
                <a:moveTo>
                  <a:pt x="2264" y="0"/>
                </a:moveTo>
                <a:cubicBezTo>
                  <a:pt x="13256" y="1159"/>
                  <a:pt x="21600" y="10428"/>
                  <a:pt x="21600" y="21481"/>
                </a:cubicBezTo>
                <a:cubicBezTo>
                  <a:pt x="21600" y="21724"/>
                  <a:pt x="21595" y="21967"/>
                  <a:pt x="21587" y="22210"/>
                </a:cubicBezTo>
                <a:lnTo>
                  <a:pt x="0" y="2148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2" name="Arc 11"/>
          <p:cNvSpPr>
            <a:spLocks/>
          </p:cNvSpPr>
          <p:nvPr/>
        </p:nvSpPr>
        <p:spPr bwMode="auto">
          <a:xfrm rot="10800000" flipV="1">
            <a:off x="5720581" y="3165907"/>
            <a:ext cx="750888" cy="179387"/>
          </a:xfrm>
          <a:custGeom>
            <a:avLst/>
            <a:gdLst>
              <a:gd name="T0" fmla="*/ 2147483647 w 20741"/>
              <a:gd name="T1" fmla="*/ 0 h 21511"/>
              <a:gd name="T2" fmla="*/ 2147483647 w 20741"/>
              <a:gd name="T3" fmla="*/ 74872242 h 21511"/>
              <a:gd name="T4" fmla="*/ 0 w 20741"/>
              <a:gd name="T5" fmla="*/ 104035616 h 21511"/>
              <a:gd name="T6" fmla="*/ 0 60000 65536"/>
              <a:gd name="T7" fmla="*/ 0 60000 65536"/>
              <a:gd name="T8" fmla="*/ 0 60000 65536"/>
              <a:gd name="T9" fmla="*/ 0 w 20741"/>
              <a:gd name="T10" fmla="*/ 0 h 21511"/>
              <a:gd name="T11" fmla="*/ 20741 w 20741"/>
              <a:gd name="T12" fmla="*/ 21511 h 215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741" h="21511" fill="none" extrusionOk="0">
                <a:moveTo>
                  <a:pt x="1958" y="0"/>
                </a:moveTo>
                <a:cubicBezTo>
                  <a:pt x="10807" y="805"/>
                  <a:pt x="18260" y="6948"/>
                  <a:pt x="20741" y="15480"/>
                </a:cubicBezTo>
              </a:path>
              <a:path w="20741" h="21511" stroke="0" extrusionOk="0">
                <a:moveTo>
                  <a:pt x="1958" y="0"/>
                </a:moveTo>
                <a:cubicBezTo>
                  <a:pt x="10807" y="805"/>
                  <a:pt x="18260" y="6948"/>
                  <a:pt x="20741" y="15480"/>
                </a:cubicBezTo>
                <a:lnTo>
                  <a:pt x="0" y="215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3" name="Arc 13"/>
          <p:cNvSpPr>
            <a:spLocks/>
          </p:cNvSpPr>
          <p:nvPr/>
        </p:nvSpPr>
        <p:spPr bwMode="auto">
          <a:xfrm>
            <a:off x="5587231" y="3367519"/>
            <a:ext cx="1592263" cy="3032125"/>
          </a:xfrm>
          <a:custGeom>
            <a:avLst/>
            <a:gdLst>
              <a:gd name="T0" fmla="*/ 2147483647 w 21600"/>
              <a:gd name="T1" fmla="*/ 0 h 21535"/>
              <a:gd name="T2" fmla="*/ 2147483647 w 21600"/>
              <a:gd name="T3" fmla="*/ 2147483647 h 21535"/>
              <a:gd name="T4" fmla="*/ 0 w 21600"/>
              <a:gd name="T5" fmla="*/ 2147483647 h 21535"/>
              <a:gd name="T6" fmla="*/ 0 60000 65536"/>
              <a:gd name="T7" fmla="*/ 0 60000 65536"/>
              <a:gd name="T8" fmla="*/ 0 60000 65536"/>
              <a:gd name="T9" fmla="*/ 0 w 21600"/>
              <a:gd name="T10" fmla="*/ 0 h 21535"/>
              <a:gd name="T11" fmla="*/ 21600 w 21600"/>
              <a:gd name="T12" fmla="*/ 21535 h 215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35" fill="none" extrusionOk="0">
                <a:moveTo>
                  <a:pt x="1679" y="0"/>
                </a:moveTo>
                <a:cubicBezTo>
                  <a:pt x="12923" y="877"/>
                  <a:pt x="21600" y="10257"/>
                  <a:pt x="21600" y="21535"/>
                </a:cubicBezTo>
              </a:path>
              <a:path w="21600" h="21535" stroke="0" extrusionOk="0">
                <a:moveTo>
                  <a:pt x="1679" y="0"/>
                </a:moveTo>
                <a:cubicBezTo>
                  <a:pt x="12923" y="877"/>
                  <a:pt x="21600" y="10257"/>
                  <a:pt x="21600" y="21535"/>
                </a:cubicBezTo>
                <a:lnTo>
                  <a:pt x="0" y="2153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5676131" y="3378632"/>
            <a:ext cx="11113" cy="300513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r-HR">
              <a:latin typeface="+mj-lt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352281" y="3783444"/>
            <a:ext cx="301625" cy="259238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r-HR">
              <a:latin typeface="+mj-lt"/>
            </a:endParaRPr>
          </a:p>
        </p:txBody>
      </p:sp>
      <p:sp>
        <p:nvSpPr>
          <p:cNvPr id="18" name="Arc 21"/>
          <p:cNvSpPr>
            <a:spLocks/>
          </p:cNvSpPr>
          <p:nvPr/>
        </p:nvSpPr>
        <p:spPr bwMode="auto">
          <a:xfrm rot="11695885" flipV="1">
            <a:off x="5396731" y="4154919"/>
            <a:ext cx="244475" cy="163513"/>
          </a:xfrm>
          <a:custGeom>
            <a:avLst/>
            <a:gdLst>
              <a:gd name="T0" fmla="*/ 0 w 19413"/>
              <a:gd name="T1" fmla="*/ 0 h 21600"/>
              <a:gd name="T2" fmla="*/ 488269560 w 19413"/>
              <a:gd name="T3" fmla="*/ 39830768 h 21600"/>
              <a:gd name="T4" fmla="*/ 0 w 19413"/>
              <a:gd name="T5" fmla="*/ 70932913 h 21600"/>
              <a:gd name="T6" fmla="*/ 0 60000 65536"/>
              <a:gd name="T7" fmla="*/ 0 60000 65536"/>
              <a:gd name="T8" fmla="*/ 0 60000 65536"/>
              <a:gd name="T9" fmla="*/ 0 w 19413"/>
              <a:gd name="T10" fmla="*/ 0 h 21600"/>
              <a:gd name="T11" fmla="*/ 19413 w 1941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413" h="21600" fill="none" extrusionOk="0">
                <a:moveTo>
                  <a:pt x="-1" y="0"/>
                </a:moveTo>
                <a:cubicBezTo>
                  <a:pt x="8257" y="0"/>
                  <a:pt x="15792" y="4707"/>
                  <a:pt x="19412" y="12129"/>
                </a:cubicBezTo>
              </a:path>
              <a:path w="19413" h="21600" stroke="0" extrusionOk="0">
                <a:moveTo>
                  <a:pt x="-1" y="0"/>
                </a:moveTo>
                <a:cubicBezTo>
                  <a:pt x="8257" y="0"/>
                  <a:pt x="15792" y="4707"/>
                  <a:pt x="19412" y="1212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r-HR">
              <a:latin typeface="+mj-lt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986906" y="6426026"/>
            <a:ext cx="5451475" cy="38735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hr-HR" altLang="sr-Latn-RS" sz="2400" dirty="0" smtClean="0">
                <a:latin typeface="+mj-lt"/>
              </a:rPr>
              <a:t>kut </a:t>
            </a:r>
            <a:r>
              <a:rPr lang="hr-HR" altLang="sr-Latn-RS" sz="2400" dirty="0">
                <a:latin typeface="+mj-lt"/>
              </a:rPr>
              <a:t>magnetske </a:t>
            </a:r>
            <a:r>
              <a:rPr lang="hr-HR" altLang="sr-Latn-RS" sz="2400" b="1" dirty="0">
                <a:solidFill>
                  <a:srgbClr val="FF0000"/>
                </a:solidFill>
                <a:latin typeface="+mj-lt"/>
              </a:rPr>
              <a:t>deklinacije</a:t>
            </a:r>
            <a:r>
              <a:rPr lang="hr-HR" altLang="sr-Latn-RS" sz="2400" dirty="0">
                <a:latin typeface="+mj-lt"/>
              </a:rPr>
              <a:t> </a:t>
            </a:r>
            <a:r>
              <a:rPr lang="el-GR" altLang="sr-Latn-RS" sz="2400" dirty="0">
                <a:latin typeface="+mj-lt"/>
              </a:rPr>
              <a:t>δ</a:t>
            </a:r>
            <a:r>
              <a:rPr lang="hr-HR" altLang="sr-Latn-RS" sz="2400" dirty="0">
                <a:latin typeface="+mj-lt"/>
              </a:rPr>
              <a:t> (delta)</a:t>
            </a:r>
            <a:endParaRPr lang="el-GR" altLang="sr-Latn-RS" sz="2400" dirty="0">
              <a:latin typeface="+mj-lt"/>
            </a:endParaRPr>
          </a:p>
        </p:txBody>
      </p:sp>
      <p:sp>
        <p:nvSpPr>
          <p:cNvPr id="20" name="Rectangle 24"/>
          <p:cNvSpPr txBox="1">
            <a:spLocks noChangeArrowheads="1"/>
          </p:cNvSpPr>
          <p:nvPr/>
        </p:nvSpPr>
        <p:spPr>
          <a:xfrm>
            <a:off x="179512" y="836712"/>
            <a:ext cx="8784976" cy="39061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altLang="sr-Latn-RS" dirty="0" smtClean="0">
                <a:latin typeface="+mj-lt"/>
              </a:rPr>
              <a:t>vrijednosti kuta izražene na pomorskim kartama </a:t>
            </a:r>
          </a:p>
          <a:p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IZOGONE</a:t>
            </a:r>
            <a:r>
              <a:rPr lang="hr-HR" altLang="sr-Latn-RS" dirty="0" smtClean="0">
                <a:latin typeface="+mj-lt"/>
              </a:rPr>
              <a:t> – linije koje povezuju mjesta iste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magnetske deklinacije</a:t>
            </a:r>
          </a:p>
          <a:p>
            <a:r>
              <a:rPr lang="hr-HR" altLang="sr-Latn-RS" dirty="0" smtClean="0">
                <a:latin typeface="+mj-lt"/>
              </a:rPr>
              <a:t>pozitivna (I) i negativna (Z)</a:t>
            </a:r>
            <a:endParaRPr lang="hr-HR" altLang="sr-Latn-RS" b="1" dirty="0" smtClean="0">
              <a:latin typeface="+mj-lt"/>
            </a:endParaRPr>
          </a:p>
          <a:p>
            <a:endParaRPr lang="en-GB" altLang="sr-Latn-RS" b="1" dirty="0" smtClean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6649" y="423667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sr-Latn-RS" sz="2400" dirty="0">
                <a:solidFill>
                  <a:srgbClr val="FF0000"/>
                </a:solidFill>
              </a:rPr>
              <a:t>δ</a:t>
            </a:r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37644" y="2494747"/>
            <a:ext cx="150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sjeverni </a:t>
            </a:r>
          </a:p>
          <a:p>
            <a:pPr algn="ctr"/>
            <a:r>
              <a:rPr lang="hr-HR" b="1" dirty="0" smtClean="0"/>
              <a:t>geografski</a:t>
            </a:r>
            <a:r>
              <a:rPr lang="hr-HR" dirty="0" smtClean="0"/>
              <a:t> pol</a:t>
            </a:r>
            <a:endParaRPr lang="hr-HR" dirty="0"/>
          </a:p>
        </p:txBody>
      </p:sp>
      <p:sp>
        <p:nvSpPr>
          <p:cNvPr id="25" name="TextBox 24"/>
          <p:cNvSpPr txBox="1"/>
          <p:nvPr/>
        </p:nvSpPr>
        <p:spPr>
          <a:xfrm>
            <a:off x="3772112" y="3238138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sjeverni </a:t>
            </a:r>
          </a:p>
          <a:p>
            <a:pPr algn="ctr"/>
            <a:r>
              <a:rPr lang="hr-HR" b="1" dirty="0" smtClean="0"/>
              <a:t>magnetski</a:t>
            </a:r>
            <a:r>
              <a:rPr lang="hr-HR" dirty="0" smtClean="0"/>
              <a:t> pol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4373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/>
      <p:bldP spid="4" grpId="0"/>
      <p:bldP spid="2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s://brianaltonenmph.files.wordpress.com/2013/03/magenticfieldsmap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01" t="1204" r="1532" b="56737"/>
          <a:stretch/>
        </p:blipFill>
        <p:spPr bwMode="auto">
          <a:xfrm>
            <a:off x="174171" y="836712"/>
            <a:ext cx="8840302" cy="58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Karta svijeta s </a:t>
            </a:r>
            <a:r>
              <a:rPr lang="hr-HR" dirty="0" err="1" smtClean="0"/>
              <a:t>izogonam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581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Suvremena sredstva za navigaciju</a:t>
            </a:r>
            <a:endParaRPr lang="hr-HR" sz="35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864096"/>
            <a:ext cx="9108504" cy="206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altLang="sr-Latn-RS" b="1" dirty="0" smtClean="0">
                <a:latin typeface="+mj-lt"/>
              </a:rPr>
              <a:t>NAVSTAR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 GPS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dirty="0" smtClean="0">
                <a:latin typeface="+mj-lt"/>
              </a:rPr>
              <a:t>– globalni položajni sustav</a:t>
            </a:r>
          </a:p>
          <a:p>
            <a:pPr lvl="1"/>
            <a:r>
              <a:rPr lang="hr-HR" altLang="sr-Latn-RS" dirty="0" smtClean="0">
                <a:latin typeface="+mj-lt"/>
              </a:rPr>
              <a:t>sastoji se od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svemirskog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dirty="0" smtClean="0">
                <a:latin typeface="+mj-lt"/>
              </a:rPr>
              <a:t>(32 satelita) i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zemaljskog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dijela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dirty="0" smtClean="0">
                <a:latin typeface="+mj-lt"/>
              </a:rPr>
              <a:t>(kontrolna stanica i korisnički uređaji – GPS prijamnici)</a:t>
            </a:r>
          </a:p>
          <a:p>
            <a:r>
              <a:rPr lang="hr-HR" altLang="sr-Latn-RS" dirty="0" smtClean="0">
                <a:latin typeface="+mj-lt"/>
              </a:rPr>
              <a:t>GLONASS (Rusija/SSSR), Galileo (EU) i </a:t>
            </a:r>
            <a:r>
              <a:rPr lang="hr-HR" altLang="sr-Latn-RS" dirty="0" err="1" smtClean="0">
                <a:latin typeface="+mj-lt"/>
              </a:rPr>
              <a:t>BeiDou</a:t>
            </a:r>
            <a:r>
              <a:rPr lang="hr-HR" altLang="sr-Latn-RS" dirty="0" smtClean="0">
                <a:latin typeface="+mj-lt"/>
              </a:rPr>
              <a:t> (Kina)</a:t>
            </a:r>
          </a:p>
        </p:txBody>
      </p:sp>
      <p:pic>
        <p:nvPicPr>
          <p:cNvPr id="14338" name="Picture 2" descr="https://explore.garmin.com/drive/content/images/Automotive-GPS-Navigation-Car-GPS-product-alerts-speedchanges-Garmin.png?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12976"/>
            <a:ext cx="578155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T5yMxROoBvGBgAOm9LMgRUbpcHmF7CT5ROxWbvrtV4s_n4gwVmnEFOH20Es2Q_HONyw=h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2" y="2891236"/>
            <a:ext cx="2346159" cy="39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75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Suvremena sredstva za navigaciju</a:t>
            </a:r>
            <a:endParaRPr lang="hr-HR" sz="35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864096"/>
            <a:ext cx="5040560" cy="242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RADAR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dirty="0" smtClean="0">
                <a:latin typeface="+mj-lt"/>
              </a:rPr>
              <a:t>–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elektronički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uređaj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određuje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položaj objekta na temelju </a:t>
            </a:r>
            <a:r>
              <a:rPr lang="vi-VN" altLang="sr-Latn-RS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odašiljanja i odbijanja elektromagnetskih valova</a:t>
            </a:r>
            <a:endParaRPr lang="hr-HR" altLang="sr-Latn-RS" dirty="0">
              <a:highlight>
                <a:srgbClr val="FFFF00"/>
              </a:highlight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pic>
        <p:nvPicPr>
          <p:cNvPr id="6" name="Picture 24" descr="sh14285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47" y="801415"/>
            <a:ext cx="4016763" cy="60270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pbs.twimg.com/profile_images/693444152265146369/T6cOJom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11" y="3972467"/>
            <a:ext cx="2760544" cy="276054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6/66/Radar-hatzerim-1-1.jpg/200px-Radar-hatzerim-1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4" y="3968067"/>
            <a:ext cx="2523145" cy="275136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Suvremena sredstva za navigaciju</a:t>
            </a:r>
            <a:endParaRPr lang="hr-HR" sz="35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864096"/>
            <a:ext cx="4464496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RADIOGONIOMETAR</a:t>
            </a:r>
            <a:r>
              <a:rPr lang="hr-HR" altLang="sr-Latn-R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altLang="sr-Latn-RS" dirty="0" smtClean="0">
                <a:latin typeface="+mj-lt"/>
              </a:rPr>
              <a:t>–</a:t>
            </a:r>
            <a:r>
              <a:rPr lang="vi-VN" altLang="sr-Latn-RS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radionavigacijski uređaj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koji određuje smjer </a:t>
            </a:r>
            <a:r>
              <a:rPr lang="vi-VN" altLang="sr-Latn-RS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radiovalova emitiranih iz postaja na kopnu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 (može i s broda ili zrakoplova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19" descr="sh13118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860583"/>
            <a:ext cx="4358258" cy="580825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8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/>
              <a:t>stajalište, obzor, </a:t>
            </a:r>
            <a:r>
              <a:rPr lang="hr-HR" dirty="0" smtClean="0"/>
              <a:t>obzornica, azimut</a:t>
            </a:r>
          </a:p>
          <a:p>
            <a:pPr lvl="0"/>
            <a:r>
              <a:rPr lang="hr-HR" dirty="0" smtClean="0"/>
              <a:t>orijentacija pomoću nebeskih tijela</a:t>
            </a:r>
          </a:p>
          <a:p>
            <a:pPr lvl="0"/>
            <a:r>
              <a:rPr lang="hr-HR" dirty="0" smtClean="0"/>
              <a:t>orijentacija pomoću </a:t>
            </a:r>
            <a:r>
              <a:rPr lang="hr-HR" dirty="0" err="1" smtClean="0"/>
              <a:t>gnomona</a:t>
            </a:r>
            <a:endParaRPr lang="hr-HR" dirty="0" smtClean="0"/>
          </a:p>
          <a:p>
            <a:pPr lvl="0"/>
            <a:r>
              <a:rPr lang="hr-HR" dirty="0" smtClean="0"/>
              <a:t>orijentacija pomoću kompasa</a:t>
            </a:r>
          </a:p>
          <a:p>
            <a:pPr lvl="0"/>
            <a:r>
              <a:rPr lang="hr-HR" dirty="0" smtClean="0"/>
              <a:t>romanska i germanska ruža vjetrova</a:t>
            </a:r>
          </a:p>
          <a:p>
            <a:pPr lvl="0"/>
            <a:r>
              <a:rPr lang="hr-HR" dirty="0" smtClean="0"/>
              <a:t>magnetska deklinacija</a:t>
            </a:r>
          </a:p>
          <a:p>
            <a:pPr lvl="0"/>
            <a:r>
              <a:rPr lang="hr-HR" dirty="0" smtClean="0"/>
              <a:t>suvremena </a:t>
            </a:r>
            <a:r>
              <a:rPr lang="hr-HR" dirty="0"/>
              <a:t>sredstva za navigaciju</a:t>
            </a:r>
            <a:endParaRPr lang="hr-HR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Suvremena sredstva za navigaciju</a:t>
            </a:r>
            <a:endParaRPr lang="hr-HR" sz="35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5496" y="836712"/>
            <a:ext cx="9108504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r-HR" altLang="sr-Latn-RS" b="1" dirty="0" smtClean="0">
                <a:solidFill>
                  <a:srgbClr val="FF0000"/>
                </a:solidFill>
                <a:latin typeface="+mj-lt"/>
              </a:rPr>
              <a:t>ŽIROKOMPAS </a:t>
            </a:r>
            <a:r>
              <a:rPr lang="hr-HR" altLang="sr-Latn-RS" dirty="0" smtClean="0">
                <a:latin typeface="+mj-lt"/>
              </a:rPr>
              <a:t>– </a:t>
            </a:r>
            <a:r>
              <a:rPr lang="vi-VN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kompas </a:t>
            </a:r>
            <a:r>
              <a:rPr lang="vi-VN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 brodovima koji zadržava kurs plovidbe s velikom točnošću</a:t>
            </a:r>
          </a:p>
          <a:p>
            <a:pPr>
              <a:lnSpc>
                <a:spcPct val="120000"/>
              </a:lnSpc>
            </a:pPr>
            <a:r>
              <a:rPr lang="hr-HR" altLang="sr-Latn-RS" dirty="0" smtClean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na </a:t>
            </a:r>
            <a:r>
              <a:rPr lang="hr-HR" altLang="sr-Latn-RS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njega ne djeluju morski valovi, magnetska polja električnih uređaja i metala </a:t>
            </a: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(npr. brod)</a:t>
            </a:r>
            <a:endParaRPr lang="vi-VN" alt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1" descr="RB 9-11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788" y="3152458"/>
            <a:ext cx="4821201" cy="36147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64223"/>
            <a:ext cx="9001156" cy="642942"/>
          </a:xfrm>
        </p:spPr>
        <p:txBody>
          <a:bodyPr/>
          <a:lstStyle/>
          <a:p>
            <a:r>
              <a:rPr lang="hr-HR" sz="3200" dirty="0" smtClean="0"/>
              <a:t>Određivanje položaja na Zemlji		         </a:t>
            </a:r>
            <a:r>
              <a:rPr lang="hr-HR" sz="2400" dirty="0" smtClean="0"/>
              <a:t>(plan ploče)</a:t>
            </a:r>
            <a:endParaRPr lang="hr-HR" sz="32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988" y="548680"/>
            <a:ext cx="9133012" cy="6309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300" b="1" dirty="0">
                <a:solidFill>
                  <a:srgbClr val="FF0000"/>
                </a:solidFill>
              </a:rPr>
              <a:t>Orijentacija</a:t>
            </a:r>
            <a:r>
              <a:rPr lang="hr-HR" sz="2300" dirty="0">
                <a:solidFill>
                  <a:srgbClr val="FF0000"/>
                </a:solidFill>
              </a:rPr>
              <a:t> </a:t>
            </a:r>
            <a:r>
              <a:rPr lang="hr-HR" sz="2300" dirty="0"/>
              <a:t>je skup postupaka kojima se koristimo u određivanju svog položaja na Zemlji i određivanja smjera kretanja</a:t>
            </a:r>
          </a:p>
          <a:p>
            <a:pPr lvl="1"/>
            <a:r>
              <a:rPr lang="hr-HR" sz="2300" b="1" dirty="0">
                <a:solidFill>
                  <a:srgbClr val="FF0000"/>
                </a:solidFill>
              </a:rPr>
              <a:t>Stajalište</a:t>
            </a:r>
            <a:r>
              <a:rPr lang="hr-HR" sz="2300" b="1" dirty="0"/>
              <a:t> </a:t>
            </a:r>
            <a:r>
              <a:rPr lang="hr-HR" sz="2300" dirty="0"/>
              <a:t>– mjesto na kojem se nalazimo </a:t>
            </a:r>
          </a:p>
          <a:p>
            <a:pPr lvl="1"/>
            <a:r>
              <a:rPr lang="hr-HR" sz="2300" b="1" dirty="0">
                <a:solidFill>
                  <a:srgbClr val="FF0000"/>
                </a:solidFill>
              </a:rPr>
              <a:t>Obzor</a:t>
            </a:r>
            <a:r>
              <a:rPr lang="hr-HR" sz="2300" b="1" dirty="0"/>
              <a:t> </a:t>
            </a:r>
            <a:r>
              <a:rPr lang="hr-HR" sz="2300" dirty="0"/>
              <a:t>ili </a:t>
            </a:r>
            <a:r>
              <a:rPr lang="hr-HR" sz="2300" b="1" dirty="0">
                <a:solidFill>
                  <a:srgbClr val="FF0000"/>
                </a:solidFill>
              </a:rPr>
              <a:t>horizont</a:t>
            </a:r>
            <a:r>
              <a:rPr lang="hr-HR" sz="2300" b="1" dirty="0"/>
              <a:t> </a:t>
            </a:r>
            <a:r>
              <a:rPr lang="hr-HR" sz="2300" dirty="0"/>
              <a:t>– prostor oko nas koji vidimo sa stajališta </a:t>
            </a:r>
          </a:p>
          <a:p>
            <a:pPr lvl="1"/>
            <a:r>
              <a:rPr lang="hr-HR" sz="2300" b="1" dirty="0">
                <a:solidFill>
                  <a:srgbClr val="FF0000"/>
                </a:solidFill>
              </a:rPr>
              <a:t>Obzornica</a:t>
            </a:r>
            <a:r>
              <a:rPr lang="hr-HR" sz="2300" b="1" dirty="0"/>
              <a:t> </a:t>
            </a:r>
            <a:r>
              <a:rPr lang="hr-HR" sz="2300" dirty="0"/>
              <a:t>– granica na kojoj se obzor spaja s nebom</a:t>
            </a:r>
          </a:p>
          <a:p>
            <a:pPr lvl="1"/>
            <a:r>
              <a:rPr lang="hr-HR" sz="2300" b="1" dirty="0">
                <a:solidFill>
                  <a:srgbClr val="FF0000"/>
                </a:solidFill>
              </a:rPr>
              <a:t>Azimut</a:t>
            </a:r>
            <a:r>
              <a:rPr lang="hr-HR" sz="2300" dirty="0">
                <a:solidFill>
                  <a:srgbClr val="FF0000"/>
                </a:solidFill>
              </a:rPr>
              <a:t> </a:t>
            </a:r>
            <a:r>
              <a:rPr lang="hr-HR" sz="2300" dirty="0"/>
              <a:t>– kut između sjevera i pravca </a:t>
            </a:r>
            <a:r>
              <a:rPr lang="hr-HR" sz="2300" dirty="0" smtClean="0"/>
              <a:t>kretanja</a:t>
            </a:r>
          </a:p>
          <a:p>
            <a:r>
              <a:rPr lang="hr-HR" sz="2300" dirty="0" smtClean="0"/>
              <a:t>orijentacija pomoću nebeskih tijela:</a:t>
            </a:r>
          </a:p>
          <a:p>
            <a:pPr lvl="1"/>
            <a:r>
              <a:rPr lang="hr-HR" sz="2300" b="1" dirty="0" smtClean="0">
                <a:solidFill>
                  <a:srgbClr val="FF0000"/>
                </a:solidFill>
              </a:rPr>
              <a:t>Sunce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– 2 puta godišnje izlazi na jugu; u podne sjena pokazuje jug</a:t>
            </a:r>
          </a:p>
          <a:p>
            <a:pPr lvl="1"/>
            <a:r>
              <a:rPr lang="hr-HR" sz="2300" dirty="0" smtClean="0"/>
              <a:t>zvijezda </a:t>
            </a:r>
            <a:r>
              <a:rPr lang="hr-HR" sz="2300" b="1" dirty="0" smtClean="0">
                <a:solidFill>
                  <a:srgbClr val="FF0000"/>
                </a:solidFill>
              </a:rPr>
              <a:t>sjevernjača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(Mala kola) na </a:t>
            </a:r>
            <a:r>
              <a:rPr lang="hr-HR" sz="2300" dirty="0" err="1" smtClean="0"/>
              <a:t>sj</a:t>
            </a:r>
            <a:r>
              <a:rPr lang="hr-HR" sz="2300" dirty="0" smtClean="0"/>
              <a:t>. hemisferi, zviježđe </a:t>
            </a:r>
            <a:r>
              <a:rPr lang="hr-HR" sz="2300" b="1" dirty="0" smtClean="0">
                <a:solidFill>
                  <a:srgbClr val="FF0000"/>
                </a:solidFill>
              </a:rPr>
              <a:t>Južni križ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na južnoj hemisferi – cirkumpolarne zvijezde</a:t>
            </a:r>
          </a:p>
          <a:p>
            <a:pPr lvl="1"/>
            <a:r>
              <a:rPr lang="hr-HR" sz="2300" dirty="0" smtClean="0"/>
              <a:t>pomoću </a:t>
            </a:r>
            <a:r>
              <a:rPr lang="hr-HR" sz="2300" b="1" dirty="0" smtClean="0">
                <a:solidFill>
                  <a:srgbClr val="FF0000"/>
                </a:solidFill>
              </a:rPr>
              <a:t>Mjeseca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– mjesečeve tablice</a:t>
            </a:r>
          </a:p>
          <a:p>
            <a:r>
              <a:rPr lang="hr-HR" sz="2300" dirty="0" smtClean="0"/>
              <a:t>pomoću sata, suhog kompasa (romanska i germanska ruža vjetrova)</a:t>
            </a:r>
          </a:p>
          <a:p>
            <a:r>
              <a:rPr lang="hr-HR" sz="2300" b="1" dirty="0" smtClean="0">
                <a:solidFill>
                  <a:srgbClr val="FF0000"/>
                </a:solidFill>
              </a:rPr>
              <a:t>magnetska deklinacija</a:t>
            </a:r>
            <a:r>
              <a:rPr lang="hr-HR" sz="2300" dirty="0" smtClean="0">
                <a:solidFill>
                  <a:srgbClr val="FF0000"/>
                </a:solidFill>
              </a:rPr>
              <a:t> </a:t>
            </a:r>
            <a:r>
              <a:rPr lang="hr-HR" sz="2300" dirty="0" smtClean="0"/>
              <a:t>– kut između </a:t>
            </a:r>
            <a:r>
              <a:rPr lang="hr-HR" sz="2300" dirty="0" err="1" smtClean="0"/>
              <a:t>sj</a:t>
            </a:r>
            <a:r>
              <a:rPr lang="hr-HR" sz="2300" dirty="0" smtClean="0"/>
              <a:t>. </a:t>
            </a:r>
            <a:r>
              <a:rPr lang="hr-HR" sz="2300" dirty="0" err="1" smtClean="0"/>
              <a:t>geo</a:t>
            </a:r>
            <a:r>
              <a:rPr lang="hr-HR" sz="2300" dirty="0" smtClean="0"/>
              <a:t>. pola i </a:t>
            </a:r>
            <a:r>
              <a:rPr lang="hr-HR" sz="2300" dirty="0" err="1" smtClean="0"/>
              <a:t>sj</a:t>
            </a:r>
            <a:r>
              <a:rPr lang="hr-HR" sz="2300" dirty="0" smtClean="0"/>
              <a:t>. magnetskog pola</a:t>
            </a:r>
          </a:p>
          <a:p>
            <a:r>
              <a:rPr lang="hr-HR" sz="2300" b="1" dirty="0">
                <a:solidFill>
                  <a:srgbClr val="FF0000"/>
                </a:solidFill>
              </a:rPr>
              <a:t>izogone</a:t>
            </a:r>
            <a:r>
              <a:rPr lang="hr-HR" sz="2300" dirty="0">
                <a:solidFill>
                  <a:srgbClr val="FF0000"/>
                </a:solidFill>
              </a:rPr>
              <a:t> </a:t>
            </a:r>
            <a:r>
              <a:rPr lang="hr-HR" sz="2300" dirty="0"/>
              <a:t>- linije koje povezuju mjesta iste magnetske </a:t>
            </a:r>
            <a:r>
              <a:rPr lang="hr-HR" sz="2300" dirty="0" smtClean="0"/>
              <a:t>deklinacije</a:t>
            </a:r>
          </a:p>
          <a:p>
            <a:r>
              <a:rPr lang="hr-HR" sz="2300" dirty="0" smtClean="0"/>
              <a:t>moderna sredstva orijentacije: GPS, radar, radiogoniometar i </a:t>
            </a:r>
            <a:r>
              <a:rPr lang="hr-HR" sz="2300" dirty="0" err="1" smtClean="0"/>
              <a:t>žirokompas</a:t>
            </a:r>
            <a:endParaRPr lang="hr-HR" sz="2300" dirty="0"/>
          </a:p>
        </p:txBody>
      </p:sp>
    </p:spTree>
    <p:extLst>
      <p:ext uri="{BB962C8B-B14F-4D97-AF65-F5344CB8AC3E}">
        <p14:creationId xmlns:p14="http://schemas.microsoft.com/office/powerpoint/2010/main" val="24907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tgwscouts.org.au/images/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" y="3924326"/>
            <a:ext cx="9139238" cy="29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Orijentacija </a:t>
            </a:r>
            <a:r>
              <a:rPr lang="hr-HR" sz="2800" dirty="0" smtClean="0"/>
              <a:t>(</a:t>
            </a:r>
            <a:r>
              <a:rPr lang="hr-HR" sz="2800" dirty="0" err="1" smtClean="0"/>
              <a:t>lat</a:t>
            </a:r>
            <a:r>
              <a:rPr lang="hr-HR" sz="2800" dirty="0"/>
              <a:t>. </a:t>
            </a:r>
            <a:r>
              <a:rPr lang="hr-HR" sz="2800" i="1" dirty="0" err="1"/>
              <a:t>oriens</a:t>
            </a:r>
            <a:r>
              <a:rPr lang="hr-HR" sz="2800" i="1" dirty="0"/>
              <a:t> </a:t>
            </a:r>
            <a:r>
              <a:rPr lang="hr-HR" sz="2800" dirty="0" smtClean="0"/>
              <a:t>– istok)</a:t>
            </a:r>
            <a:endParaRPr lang="hr-HR" sz="28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79512" y="1056928"/>
            <a:ext cx="8856984" cy="2716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3200" b="1" dirty="0" smtClean="0">
                <a:solidFill>
                  <a:schemeClr val="bg1"/>
                </a:solidFill>
              </a:rPr>
              <a:t>Orijentacija</a:t>
            </a:r>
            <a:r>
              <a:rPr lang="hr-HR" sz="3200" dirty="0" smtClean="0">
                <a:solidFill>
                  <a:schemeClr val="bg1"/>
                </a:solidFill>
              </a:rPr>
              <a:t> je skup postupaka kojima se koristimo u određivanju </a:t>
            </a:r>
            <a:r>
              <a:rPr lang="hr-HR" sz="3200" dirty="0" smtClean="0">
                <a:highlight>
                  <a:srgbClr val="FFFF00"/>
                </a:highlight>
                <a:ea typeface="Calibri"/>
                <a:cs typeface="Times New Roman"/>
              </a:rPr>
              <a:t>svog položaja</a:t>
            </a:r>
            <a:r>
              <a:rPr lang="hr-HR" sz="3200" b="1" dirty="0" smtClean="0"/>
              <a:t> </a:t>
            </a:r>
            <a:r>
              <a:rPr lang="hr-HR" sz="3200" dirty="0" smtClean="0">
                <a:solidFill>
                  <a:schemeClr val="bg1"/>
                </a:solidFill>
              </a:rPr>
              <a:t>na Zemlji i određivanja smjera kretanja</a:t>
            </a:r>
          </a:p>
          <a:p>
            <a:pPr marL="0" indent="0">
              <a:buFont typeface="Calibri" pitchFamily="34" charset="0"/>
              <a:buNone/>
            </a:pPr>
            <a:endParaRPr lang="hr-HR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6928"/>
            <a:ext cx="8856984" cy="2716924"/>
          </a:xfrm>
        </p:spPr>
        <p:txBody>
          <a:bodyPr>
            <a:noAutofit/>
          </a:bodyPr>
          <a:lstStyle/>
          <a:p>
            <a:r>
              <a:rPr lang="hr-HR" sz="3200" b="1" dirty="0" smtClean="0">
                <a:solidFill>
                  <a:schemeClr val="bg1"/>
                </a:solidFill>
              </a:rPr>
              <a:t>Orijentacija</a:t>
            </a:r>
            <a:r>
              <a:rPr lang="hr-HR" sz="3200" dirty="0" smtClean="0">
                <a:solidFill>
                  <a:schemeClr val="bg1"/>
                </a:solidFill>
              </a:rPr>
              <a:t> je skup postupaka kojima se koristimo u </a:t>
            </a:r>
            <a:r>
              <a:rPr lang="hr-HR" sz="3200" dirty="0">
                <a:solidFill>
                  <a:schemeClr val="bg1"/>
                </a:solidFill>
              </a:rPr>
              <a:t>određivanju </a:t>
            </a:r>
            <a:r>
              <a:rPr lang="hr-HR" sz="3200" dirty="0"/>
              <a:t>svog položaja </a:t>
            </a:r>
            <a:r>
              <a:rPr lang="hr-HR" sz="3200" dirty="0" smtClean="0">
                <a:solidFill>
                  <a:schemeClr val="bg1"/>
                </a:solidFill>
              </a:rPr>
              <a:t>na Zemlji i </a:t>
            </a:r>
            <a:r>
              <a:rPr lang="hr-HR" sz="3200" dirty="0">
                <a:solidFill>
                  <a:schemeClr val="bg1"/>
                </a:solidFill>
              </a:rPr>
              <a:t>određivanja </a:t>
            </a:r>
            <a:r>
              <a:rPr lang="hr-HR" sz="3200" dirty="0">
                <a:highlight>
                  <a:srgbClr val="FFFF00"/>
                </a:highlight>
                <a:ea typeface="Calibri"/>
                <a:cs typeface="Times New Roman"/>
              </a:rPr>
              <a:t>smjera kretanja</a:t>
            </a:r>
          </a:p>
          <a:p>
            <a:pPr marL="0" indent="0">
              <a:buNone/>
            </a:pPr>
            <a:endParaRPr lang="hr-HR" sz="3200" b="1" dirty="0" smtClean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056928"/>
            <a:ext cx="8856984" cy="2716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3200" b="1" dirty="0" smtClean="0">
                <a:solidFill>
                  <a:srgbClr val="FF0000"/>
                </a:solidFill>
              </a:rPr>
              <a:t>Orijentacija</a:t>
            </a:r>
            <a:r>
              <a:rPr lang="hr-HR" sz="3200" dirty="0" smtClean="0">
                <a:solidFill>
                  <a:srgbClr val="FF0000"/>
                </a:solidFill>
              </a:rPr>
              <a:t> </a:t>
            </a:r>
            <a:r>
              <a:rPr lang="hr-HR" sz="3200" dirty="0" smtClean="0"/>
              <a:t>je skup postupaka kojima se koristimo u određivanju </a:t>
            </a:r>
            <a:r>
              <a:rPr lang="hr-HR" sz="3200" dirty="0"/>
              <a:t>svog položaja na Zemlji i određivanja smjera </a:t>
            </a:r>
            <a:r>
              <a:rPr lang="hr-HR" sz="3200" dirty="0" smtClean="0"/>
              <a:t>kretanja</a:t>
            </a:r>
          </a:p>
          <a:p>
            <a:r>
              <a:rPr lang="hr-HR" sz="3200" dirty="0" smtClean="0"/>
              <a:t>obuhvaća određivanje </a:t>
            </a:r>
            <a:r>
              <a:rPr lang="hr-HR" sz="3200" b="1" dirty="0" smtClean="0"/>
              <a:t>stajališta, strana svijeta</a:t>
            </a:r>
            <a:r>
              <a:rPr lang="hr-HR" sz="3200" dirty="0" smtClean="0"/>
              <a:t> i </a:t>
            </a:r>
            <a:r>
              <a:rPr lang="hr-HR" sz="3200" b="1" dirty="0" smtClean="0"/>
              <a:t>smjera kretanja</a:t>
            </a:r>
            <a:endParaRPr lang="hr-HR" sz="3200" b="1" dirty="0"/>
          </a:p>
          <a:p>
            <a:pPr marL="0" indent="0">
              <a:buFont typeface="Calibri" pitchFamily="34" charset="0"/>
              <a:buNone/>
            </a:pPr>
            <a:endParaRPr lang="hr-H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5063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" grpId="0" uiExpand="1" build="p"/>
      <p:bldP spid="2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tgwscouts.org.au/images/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" y="3924326"/>
            <a:ext cx="9139238" cy="29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osceles Triangle 18"/>
          <p:cNvSpPr/>
          <p:nvPr/>
        </p:nvSpPr>
        <p:spPr>
          <a:xfrm rot="20439894">
            <a:off x="4324611" y="5458056"/>
            <a:ext cx="2966022" cy="787628"/>
          </a:xfrm>
          <a:prstGeom prst="triangle">
            <a:avLst>
              <a:gd name="adj" fmla="val 20318"/>
            </a:avLst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Stajalište, obzor, obzornica, azimut</a:t>
            </a:r>
            <a:endParaRPr lang="hr-HR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" y="784084"/>
            <a:ext cx="9139238" cy="2716924"/>
          </a:xfrm>
        </p:spPr>
        <p:txBody>
          <a:bodyPr>
            <a:noAutofit/>
          </a:bodyPr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Stajalište</a:t>
            </a:r>
            <a:r>
              <a:rPr lang="hr-HR" sz="2400" b="1" dirty="0" smtClean="0"/>
              <a:t> </a:t>
            </a:r>
            <a:r>
              <a:rPr lang="hr-HR" sz="2400" dirty="0" smtClean="0"/>
              <a:t>– mjesto na </a:t>
            </a:r>
            <a:r>
              <a:rPr lang="hr-HR" sz="2400" dirty="0"/>
              <a:t>kojem se nalazimo 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Obzor</a:t>
            </a:r>
            <a:r>
              <a:rPr lang="hr-HR" sz="2400" b="1" dirty="0" smtClean="0"/>
              <a:t> </a:t>
            </a:r>
            <a:r>
              <a:rPr lang="hr-HR" sz="2400" dirty="0"/>
              <a:t>ili </a:t>
            </a:r>
            <a:r>
              <a:rPr lang="hr-HR" sz="2400" b="1" dirty="0">
                <a:solidFill>
                  <a:srgbClr val="FF0000"/>
                </a:solidFill>
              </a:rPr>
              <a:t>horizont</a:t>
            </a:r>
            <a:r>
              <a:rPr lang="hr-HR" sz="2400" b="1" dirty="0"/>
              <a:t> </a:t>
            </a:r>
            <a:r>
              <a:rPr lang="hr-HR" sz="2400" dirty="0" smtClean="0"/>
              <a:t>– prostor oko </a:t>
            </a:r>
            <a:r>
              <a:rPr lang="hr-HR" sz="2400" dirty="0"/>
              <a:t>nas koji vidimo sa stajališta 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Obzornica</a:t>
            </a:r>
            <a:r>
              <a:rPr lang="hr-HR" sz="2400" b="1" dirty="0" smtClean="0"/>
              <a:t> </a:t>
            </a:r>
            <a:r>
              <a:rPr lang="hr-HR" sz="2400" dirty="0" smtClean="0"/>
              <a:t>– granica na </a:t>
            </a:r>
            <a:r>
              <a:rPr lang="hr-HR" sz="2400" dirty="0"/>
              <a:t>kojoj se obzor spaja s </a:t>
            </a:r>
            <a:r>
              <a:rPr lang="hr-HR" sz="2400" dirty="0" smtClean="0"/>
              <a:t>nebom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Azimut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– kut između sjevera i pravca kretanja</a:t>
            </a:r>
          </a:p>
          <a:p>
            <a:pPr lvl="1"/>
            <a:r>
              <a:rPr lang="hr-HR" sz="2400" dirty="0" smtClean="0"/>
              <a:t>mjeri se u stupnjevima u smjeru kazaljke na satu</a:t>
            </a:r>
          </a:p>
          <a:p>
            <a:pPr lvl="1"/>
            <a:r>
              <a:rPr lang="hr-HR" sz="2400" dirty="0" smtClean="0"/>
              <a:t>pomorci i zrakoplovci za azimut koriste pojam </a:t>
            </a:r>
            <a:r>
              <a:rPr lang="hr-HR" sz="2400" b="1" dirty="0" smtClean="0">
                <a:solidFill>
                  <a:srgbClr val="FF0000"/>
                </a:solidFill>
              </a:rPr>
              <a:t>kurs</a:t>
            </a:r>
          </a:p>
          <a:p>
            <a:pPr>
              <a:spcBef>
                <a:spcPts val="600"/>
              </a:spcBef>
            </a:pPr>
            <a:r>
              <a:rPr lang="hr-HR" sz="2200" dirty="0" smtClean="0"/>
              <a:t>azimut 270° - zapad; azimut 90° - istok; azimut 180° - jug; azimut 0° - sjever</a:t>
            </a:r>
          </a:p>
        </p:txBody>
      </p:sp>
      <p:sp>
        <p:nvSpPr>
          <p:cNvPr id="5" name="Freeform 4"/>
          <p:cNvSpPr/>
          <p:nvPr/>
        </p:nvSpPr>
        <p:spPr>
          <a:xfrm>
            <a:off x="0" y="5082174"/>
            <a:ext cx="9159240" cy="551583"/>
          </a:xfrm>
          <a:custGeom>
            <a:avLst/>
            <a:gdLst>
              <a:gd name="connsiteX0" fmla="*/ 0 w 9159240"/>
              <a:gd name="connsiteY0" fmla="*/ 544984 h 551583"/>
              <a:gd name="connsiteX1" fmla="*/ 449580 w 9159240"/>
              <a:gd name="connsiteY1" fmla="*/ 544984 h 551583"/>
              <a:gd name="connsiteX2" fmla="*/ 822960 w 9159240"/>
              <a:gd name="connsiteY2" fmla="*/ 476404 h 551583"/>
              <a:gd name="connsiteX3" fmla="*/ 1066800 w 9159240"/>
              <a:gd name="connsiteY3" fmla="*/ 415444 h 551583"/>
              <a:gd name="connsiteX4" fmla="*/ 1219200 w 9159240"/>
              <a:gd name="connsiteY4" fmla="*/ 392584 h 551583"/>
              <a:gd name="connsiteX5" fmla="*/ 1325880 w 9159240"/>
              <a:gd name="connsiteY5" fmla="*/ 377344 h 551583"/>
              <a:gd name="connsiteX6" fmla="*/ 1440180 w 9159240"/>
              <a:gd name="connsiteY6" fmla="*/ 324004 h 551583"/>
              <a:gd name="connsiteX7" fmla="*/ 1569720 w 9159240"/>
              <a:gd name="connsiteY7" fmla="*/ 354484 h 551583"/>
              <a:gd name="connsiteX8" fmla="*/ 1645920 w 9159240"/>
              <a:gd name="connsiteY8" fmla="*/ 400204 h 551583"/>
              <a:gd name="connsiteX9" fmla="*/ 1729740 w 9159240"/>
              <a:gd name="connsiteY9" fmla="*/ 270664 h 551583"/>
              <a:gd name="connsiteX10" fmla="*/ 1790700 w 9159240"/>
              <a:gd name="connsiteY10" fmla="*/ 301144 h 551583"/>
              <a:gd name="connsiteX11" fmla="*/ 2042160 w 9159240"/>
              <a:gd name="connsiteY11" fmla="*/ 171604 h 551583"/>
              <a:gd name="connsiteX12" fmla="*/ 2293620 w 9159240"/>
              <a:gd name="connsiteY12" fmla="*/ 110644 h 551583"/>
              <a:gd name="connsiteX13" fmla="*/ 2324100 w 9159240"/>
              <a:gd name="connsiteY13" fmla="*/ 87784 h 551583"/>
              <a:gd name="connsiteX14" fmla="*/ 2415540 w 9159240"/>
              <a:gd name="connsiteY14" fmla="*/ 163984 h 551583"/>
              <a:gd name="connsiteX15" fmla="*/ 2514600 w 9159240"/>
              <a:gd name="connsiteY15" fmla="*/ 293524 h 551583"/>
              <a:gd name="connsiteX16" fmla="*/ 2598420 w 9159240"/>
              <a:gd name="connsiteY16" fmla="*/ 369724 h 551583"/>
              <a:gd name="connsiteX17" fmla="*/ 2796540 w 9159240"/>
              <a:gd name="connsiteY17" fmla="*/ 270664 h 551583"/>
              <a:gd name="connsiteX18" fmla="*/ 2964180 w 9159240"/>
              <a:gd name="connsiteY18" fmla="*/ 194464 h 551583"/>
              <a:gd name="connsiteX19" fmla="*/ 3048000 w 9159240"/>
              <a:gd name="connsiteY19" fmla="*/ 240184 h 551583"/>
              <a:gd name="connsiteX20" fmla="*/ 3139440 w 9159240"/>
              <a:gd name="connsiteY20" fmla="*/ 217324 h 551583"/>
              <a:gd name="connsiteX21" fmla="*/ 3268980 w 9159240"/>
              <a:gd name="connsiteY21" fmla="*/ 316384 h 551583"/>
              <a:gd name="connsiteX22" fmla="*/ 3642360 w 9159240"/>
              <a:gd name="connsiteY22" fmla="*/ 301144 h 551583"/>
              <a:gd name="connsiteX23" fmla="*/ 3909060 w 9159240"/>
              <a:gd name="connsiteY23" fmla="*/ 186844 h 551583"/>
              <a:gd name="connsiteX24" fmla="*/ 4175760 w 9159240"/>
              <a:gd name="connsiteY24" fmla="*/ 407824 h 551583"/>
              <a:gd name="connsiteX25" fmla="*/ 4632960 w 9159240"/>
              <a:gd name="connsiteY25" fmla="*/ 179224 h 551583"/>
              <a:gd name="connsiteX26" fmla="*/ 4785360 w 9159240"/>
              <a:gd name="connsiteY26" fmla="*/ 72544 h 551583"/>
              <a:gd name="connsiteX27" fmla="*/ 4846320 w 9159240"/>
              <a:gd name="connsiteY27" fmla="*/ 26824 h 551583"/>
              <a:gd name="connsiteX28" fmla="*/ 5021580 w 9159240"/>
              <a:gd name="connsiteY28" fmla="*/ 57304 h 551583"/>
              <a:gd name="connsiteX29" fmla="*/ 5173980 w 9159240"/>
              <a:gd name="connsiteY29" fmla="*/ 133504 h 551583"/>
              <a:gd name="connsiteX30" fmla="*/ 5250180 w 9159240"/>
              <a:gd name="connsiteY30" fmla="*/ 263044 h 551583"/>
              <a:gd name="connsiteX31" fmla="*/ 5356860 w 9159240"/>
              <a:gd name="connsiteY31" fmla="*/ 293524 h 551583"/>
              <a:gd name="connsiteX32" fmla="*/ 5440680 w 9159240"/>
              <a:gd name="connsiteY32" fmla="*/ 278284 h 551583"/>
              <a:gd name="connsiteX33" fmla="*/ 5562600 w 9159240"/>
              <a:gd name="connsiteY33" fmla="*/ 369724 h 551583"/>
              <a:gd name="connsiteX34" fmla="*/ 5768340 w 9159240"/>
              <a:gd name="connsiteY34" fmla="*/ 362104 h 551583"/>
              <a:gd name="connsiteX35" fmla="*/ 5882640 w 9159240"/>
              <a:gd name="connsiteY35" fmla="*/ 339244 h 551583"/>
              <a:gd name="connsiteX36" fmla="*/ 5981700 w 9159240"/>
              <a:gd name="connsiteY36" fmla="*/ 324004 h 551583"/>
              <a:gd name="connsiteX37" fmla="*/ 6187440 w 9159240"/>
              <a:gd name="connsiteY37" fmla="*/ 179224 h 551583"/>
              <a:gd name="connsiteX38" fmla="*/ 6332220 w 9159240"/>
              <a:gd name="connsiteY38" fmla="*/ 202084 h 551583"/>
              <a:gd name="connsiteX39" fmla="*/ 6537960 w 9159240"/>
              <a:gd name="connsiteY39" fmla="*/ 308764 h 551583"/>
              <a:gd name="connsiteX40" fmla="*/ 6629400 w 9159240"/>
              <a:gd name="connsiteY40" fmla="*/ 255424 h 551583"/>
              <a:gd name="connsiteX41" fmla="*/ 6758940 w 9159240"/>
              <a:gd name="connsiteY41" fmla="*/ 270664 h 551583"/>
              <a:gd name="connsiteX42" fmla="*/ 6926580 w 9159240"/>
              <a:gd name="connsiteY42" fmla="*/ 202084 h 551583"/>
              <a:gd name="connsiteX43" fmla="*/ 7094220 w 9159240"/>
              <a:gd name="connsiteY43" fmla="*/ 194464 h 551583"/>
              <a:gd name="connsiteX44" fmla="*/ 7185660 w 9159240"/>
              <a:gd name="connsiteY44" fmla="*/ 217324 h 551583"/>
              <a:gd name="connsiteX45" fmla="*/ 7261860 w 9159240"/>
              <a:gd name="connsiteY45" fmla="*/ 247804 h 551583"/>
              <a:gd name="connsiteX46" fmla="*/ 7589520 w 9159240"/>
              <a:gd name="connsiteY46" fmla="*/ 42064 h 551583"/>
              <a:gd name="connsiteX47" fmla="*/ 7726680 w 9159240"/>
              <a:gd name="connsiteY47" fmla="*/ 34444 h 551583"/>
              <a:gd name="connsiteX48" fmla="*/ 7795260 w 9159240"/>
              <a:gd name="connsiteY48" fmla="*/ 57304 h 551583"/>
              <a:gd name="connsiteX49" fmla="*/ 7955280 w 9159240"/>
              <a:gd name="connsiteY49" fmla="*/ 49684 h 551583"/>
              <a:gd name="connsiteX50" fmla="*/ 8206740 w 9159240"/>
              <a:gd name="connsiteY50" fmla="*/ 34444 h 551583"/>
              <a:gd name="connsiteX51" fmla="*/ 8580120 w 9159240"/>
              <a:gd name="connsiteY51" fmla="*/ 42064 h 551583"/>
              <a:gd name="connsiteX52" fmla="*/ 8732520 w 9159240"/>
              <a:gd name="connsiteY52" fmla="*/ 26824 h 551583"/>
              <a:gd name="connsiteX53" fmla="*/ 8846820 w 9159240"/>
              <a:gd name="connsiteY53" fmla="*/ 19204 h 551583"/>
              <a:gd name="connsiteX54" fmla="*/ 8983980 w 9159240"/>
              <a:gd name="connsiteY54" fmla="*/ 72544 h 551583"/>
              <a:gd name="connsiteX55" fmla="*/ 9060180 w 9159240"/>
              <a:gd name="connsiteY55" fmla="*/ 11584 h 551583"/>
              <a:gd name="connsiteX56" fmla="*/ 9159240 w 9159240"/>
              <a:gd name="connsiteY56" fmla="*/ 3964 h 55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159240" h="551583">
                <a:moveTo>
                  <a:pt x="0" y="544984"/>
                </a:moveTo>
                <a:cubicBezTo>
                  <a:pt x="156210" y="550699"/>
                  <a:pt x="312420" y="556414"/>
                  <a:pt x="449580" y="544984"/>
                </a:cubicBezTo>
                <a:cubicBezTo>
                  <a:pt x="586740" y="533554"/>
                  <a:pt x="720090" y="497994"/>
                  <a:pt x="822960" y="476404"/>
                </a:cubicBezTo>
                <a:cubicBezTo>
                  <a:pt x="925830" y="454814"/>
                  <a:pt x="1000760" y="429414"/>
                  <a:pt x="1066800" y="415444"/>
                </a:cubicBezTo>
                <a:cubicBezTo>
                  <a:pt x="1132840" y="401474"/>
                  <a:pt x="1219200" y="392584"/>
                  <a:pt x="1219200" y="392584"/>
                </a:cubicBezTo>
                <a:cubicBezTo>
                  <a:pt x="1262380" y="386234"/>
                  <a:pt x="1289050" y="388774"/>
                  <a:pt x="1325880" y="377344"/>
                </a:cubicBezTo>
                <a:cubicBezTo>
                  <a:pt x="1362710" y="365914"/>
                  <a:pt x="1399540" y="327814"/>
                  <a:pt x="1440180" y="324004"/>
                </a:cubicBezTo>
                <a:cubicBezTo>
                  <a:pt x="1480820" y="320194"/>
                  <a:pt x="1535430" y="341784"/>
                  <a:pt x="1569720" y="354484"/>
                </a:cubicBezTo>
                <a:cubicBezTo>
                  <a:pt x="1604010" y="367184"/>
                  <a:pt x="1619250" y="414174"/>
                  <a:pt x="1645920" y="400204"/>
                </a:cubicBezTo>
                <a:cubicBezTo>
                  <a:pt x="1672590" y="386234"/>
                  <a:pt x="1705610" y="287174"/>
                  <a:pt x="1729740" y="270664"/>
                </a:cubicBezTo>
                <a:cubicBezTo>
                  <a:pt x="1753870" y="254154"/>
                  <a:pt x="1738630" y="317654"/>
                  <a:pt x="1790700" y="301144"/>
                </a:cubicBezTo>
                <a:cubicBezTo>
                  <a:pt x="1842770" y="284634"/>
                  <a:pt x="1958340" y="203354"/>
                  <a:pt x="2042160" y="171604"/>
                </a:cubicBezTo>
                <a:cubicBezTo>
                  <a:pt x="2125980" y="139854"/>
                  <a:pt x="2246630" y="124614"/>
                  <a:pt x="2293620" y="110644"/>
                </a:cubicBezTo>
                <a:cubicBezTo>
                  <a:pt x="2340610" y="96674"/>
                  <a:pt x="2303780" y="78894"/>
                  <a:pt x="2324100" y="87784"/>
                </a:cubicBezTo>
                <a:cubicBezTo>
                  <a:pt x="2344420" y="96674"/>
                  <a:pt x="2383790" y="129694"/>
                  <a:pt x="2415540" y="163984"/>
                </a:cubicBezTo>
                <a:cubicBezTo>
                  <a:pt x="2447290" y="198274"/>
                  <a:pt x="2484120" y="259234"/>
                  <a:pt x="2514600" y="293524"/>
                </a:cubicBezTo>
                <a:cubicBezTo>
                  <a:pt x="2545080" y="327814"/>
                  <a:pt x="2551430" y="373534"/>
                  <a:pt x="2598420" y="369724"/>
                </a:cubicBezTo>
                <a:cubicBezTo>
                  <a:pt x="2645410" y="365914"/>
                  <a:pt x="2735580" y="299874"/>
                  <a:pt x="2796540" y="270664"/>
                </a:cubicBezTo>
                <a:cubicBezTo>
                  <a:pt x="2857500" y="241454"/>
                  <a:pt x="2922270" y="199544"/>
                  <a:pt x="2964180" y="194464"/>
                </a:cubicBezTo>
                <a:cubicBezTo>
                  <a:pt x="3006090" y="189384"/>
                  <a:pt x="3018790" y="236374"/>
                  <a:pt x="3048000" y="240184"/>
                </a:cubicBezTo>
                <a:cubicBezTo>
                  <a:pt x="3077210" y="243994"/>
                  <a:pt x="3102610" y="204624"/>
                  <a:pt x="3139440" y="217324"/>
                </a:cubicBezTo>
                <a:cubicBezTo>
                  <a:pt x="3176270" y="230024"/>
                  <a:pt x="3185160" y="302414"/>
                  <a:pt x="3268980" y="316384"/>
                </a:cubicBezTo>
                <a:cubicBezTo>
                  <a:pt x="3352800" y="330354"/>
                  <a:pt x="3535680" y="322734"/>
                  <a:pt x="3642360" y="301144"/>
                </a:cubicBezTo>
                <a:cubicBezTo>
                  <a:pt x="3749040" y="279554"/>
                  <a:pt x="3820160" y="169064"/>
                  <a:pt x="3909060" y="186844"/>
                </a:cubicBezTo>
                <a:cubicBezTo>
                  <a:pt x="3997960" y="204624"/>
                  <a:pt x="4055110" y="409094"/>
                  <a:pt x="4175760" y="407824"/>
                </a:cubicBezTo>
                <a:cubicBezTo>
                  <a:pt x="4296410" y="406554"/>
                  <a:pt x="4531360" y="235104"/>
                  <a:pt x="4632960" y="179224"/>
                </a:cubicBezTo>
                <a:cubicBezTo>
                  <a:pt x="4734560" y="123344"/>
                  <a:pt x="4749800" y="97944"/>
                  <a:pt x="4785360" y="72544"/>
                </a:cubicBezTo>
                <a:cubicBezTo>
                  <a:pt x="4820920" y="47144"/>
                  <a:pt x="4806950" y="29364"/>
                  <a:pt x="4846320" y="26824"/>
                </a:cubicBezTo>
                <a:cubicBezTo>
                  <a:pt x="4885690" y="24284"/>
                  <a:pt x="4966970" y="39524"/>
                  <a:pt x="5021580" y="57304"/>
                </a:cubicBezTo>
                <a:cubicBezTo>
                  <a:pt x="5076190" y="75084"/>
                  <a:pt x="5135880" y="99214"/>
                  <a:pt x="5173980" y="133504"/>
                </a:cubicBezTo>
                <a:cubicBezTo>
                  <a:pt x="5212080" y="167794"/>
                  <a:pt x="5219700" y="236374"/>
                  <a:pt x="5250180" y="263044"/>
                </a:cubicBezTo>
                <a:cubicBezTo>
                  <a:pt x="5280660" y="289714"/>
                  <a:pt x="5325110" y="290984"/>
                  <a:pt x="5356860" y="293524"/>
                </a:cubicBezTo>
                <a:cubicBezTo>
                  <a:pt x="5388610" y="296064"/>
                  <a:pt x="5406390" y="265584"/>
                  <a:pt x="5440680" y="278284"/>
                </a:cubicBezTo>
                <a:cubicBezTo>
                  <a:pt x="5474970" y="290984"/>
                  <a:pt x="5507990" y="355754"/>
                  <a:pt x="5562600" y="369724"/>
                </a:cubicBezTo>
                <a:cubicBezTo>
                  <a:pt x="5617210" y="383694"/>
                  <a:pt x="5715000" y="367184"/>
                  <a:pt x="5768340" y="362104"/>
                </a:cubicBezTo>
                <a:cubicBezTo>
                  <a:pt x="5821680" y="357024"/>
                  <a:pt x="5847080" y="345594"/>
                  <a:pt x="5882640" y="339244"/>
                </a:cubicBezTo>
                <a:cubicBezTo>
                  <a:pt x="5918200" y="332894"/>
                  <a:pt x="5930900" y="350674"/>
                  <a:pt x="5981700" y="324004"/>
                </a:cubicBezTo>
                <a:cubicBezTo>
                  <a:pt x="6032500" y="297334"/>
                  <a:pt x="6129020" y="199544"/>
                  <a:pt x="6187440" y="179224"/>
                </a:cubicBezTo>
                <a:cubicBezTo>
                  <a:pt x="6245860" y="158904"/>
                  <a:pt x="6273800" y="180494"/>
                  <a:pt x="6332220" y="202084"/>
                </a:cubicBezTo>
                <a:cubicBezTo>
                  <a:pt x="6390640" y="223674"/>
                  <a:pt x="6488430" y="299874"/>
                  <a:pt x="6537960" y="308764"/>
                </a:cubicBezTo>
                <a:cubicBezTo>
                  <a:pt x="6587490" y="317654"/>
                  <a:pt x="6592570" y="261774"/>
                  <a:pt x="6629400" y="255424"/>
                </a:cubicBezTo>
                <a:cubicBezTo>
                  <a:pt x="6666230" y="249074"/>
                  <a:pt x="6709410" y="279554"/>
                  <a:pt x="6758940" y="270664"/>
                </a:cubicBezTo>
                <a:cubicBezTo>
                  <a:pt x="6808470" y="261774"/>
                  <a:pt x="6870700" y="214784"/>
                  <a:pt x="6926580" y="202084"/>
                </a:cubicBezTo>
                <a:cubicBezTo>
                  <a:pt x="6982460" y="189384"/>
                  <a:pt x="7051040" y="191924"/>
                  <a:pt x="7094220" y="194464"/>
                </a:cubicBezTo>
                <a:cubicBezTo>
                  <a:pt x="7137400" y="197004"/>
                  <a:pt x="7157720" y="208434"/>
                  <a:pt x="7185660" y="217324"/>
                </a:cubicBezTo>
                <a:cubicBezTo>
                  <a:pt x="7213600" y="226214"/>
                  <a:pt x="7194550" y="277014"/>
                  <a:pt x="7261860" y="247804"/>
                </a:cubicBezTo>
                <a:cubicBezTo>
                  <a:pt x="7329170" y="218594"/>
                  <a:pt x="7512050" y="77624"/>
                  <a:pt x="7589520" y="42064"/>
                </a:cubicBezTo>
                <a:cubicBezTo>
                  <a:pt x="7666990" y="6504"/>
                  <a:pt x="7692390" y="31904"/>
                  <a:pt x="7726680" y="34444"/>
                </a:cubicBezTo>
                <a:cubicBezTo>
                  <a:pt x="7760970" y="36984"/>
                  <a:pt x="7757160" y="54764"/>
                  <a:pt x="7795260" y="57304"/>
                </a:cubicBezTo>
                <a:cubicBezTo>
                  <a:pt x="7833360" y="59844"/>
                  <a:pt x="7955280" y="49684"/>
                  <a:pt x="7955280" y="49684"/>
                </a:cubicBezTo>
                <a:lnTo>
                  <a:pt x="8206740" y="34444"/>
                </a:lnTo>
                <a:cubicBezTo>
                  <a:pt x="8310880" y="33174"/>
                  <a:pt x="8492490" y="43334"/>
                  <a:pt x="8580120" y="42064"/>
                </a:cubicBezTo>
                <a:cubicBezTo>
                  <a:pt x="8667750" y="40794"/>
                  <a:pt x="8688070" y="30634"/>
                  <a:pt x="8732520" y="26824"/>
                </a:cubicBezTo>
                <a:cubicBezTo>
                  <a:pt x="8776970" y="23014"/>
                  <a:pt x="8804910" y="11584"/>
                  <a:pt x="8846820" y="19204"/>
                </a:cubicBezTo>
                <a:cubicBezTo>
                  <a:pt x="8888730" y="26824"/>
                  <a:pt x="8948420" y="73814"/>
                  <a:pt x="8983980" y="72544"/>
                </a:cubicBezTo>
                <a:cubicBezTo>
                  <a:pt x="9019540" y="71274"/>
                  <a:pt x="9030970" y="23014"/>
                  <a:pt x="9060180" y="11584"/>
                </a:cubicBezTo>
                <a:cubicBezTo>
                  <a:pt x="9089390" y="154"/>
                  <a:pt x="9147810" y="-3656"/>
                  <a:pt x="9159240" y="39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538644" y="5706374"/>
            <a:ext cx="2913676" cy="1008112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38644" y="5706374"/>
            <a:ext cx="321388" cy="1008112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20771366">
            <a:off x="4378821" y="6090328"/>
            <a:ext cx="914400" cy="914400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TextBox 14"/>
          <p:cNvSpPr txBox="1"/>
          <p:nvPr/>
        </p:nvSpPr>
        <p:spPr>
          <a:xfrm>
            <a:off x="4637016" y="6149864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45°</a:t>
            </a:r>
            <a:endParaRPr lang="hr-H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9992" y="5391414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chemeClr val="bg1"/>
                </a:solidFill>
              </a:rPr>
              <a:t>Sjever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363614">
            <a:off x="5345110" y="6031904"/>
            <a:ext cx="21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Pravac kretanja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01752" y="4968517"/>
            <a:ext cx="739333" cy="722639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Oval 5"/>
          <p:cNvSpPr/>
          <p:nvPr/>
        </p:nvSpPr>
        <p:spPr>
          <a:xfrm>
            <a:off x="4331327" y="6655835"/>
            <a:ext cx="416439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053" y="5851870"/>
            <a:ext cx="908804" cy="9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624021" y="6149864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Azimut = 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 rot="20940678">
            <a:off x="210422" y="5173299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chemeClr val="bg1"/>
                </a:solidFill>
              </a:rPr>
              <a:t>Obzornica</a:t>
            </a:r>
            <a:endParaRPr lang="hr-H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3" grpId="0" uiExpand="1" build="p"/>
      <p:bldP spid="5" grpId="0" uiExpand="1" animBg="1"/>
      <p:bldP spid="13" grpId="0" uiExpand="1" animBg="1"/>
      <p:bldP spid="15" grpId="0" uiExpand="1"/>
      <p:bldP spid="17" grpId="0" uiExpand="1"/>
      <p:bldP spid="18" grpId="0" uiExpand="1"/>
      <p:bldP spid="21" grpId="0" uiExpand="1" animBg="1"/>
      <p:bldP spid="6" grpId="0" uiExpand="1" animBg="1"/>
      <p:bldP spid="20" grpId="0" uiExpand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Orijentacija po Suncu</a:t>
            </a:r>
            <a:endParaRPr lang="hr-HR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836712"/>
            <a:ext cx="9180512" cy="5662982"/>
          </a:xfrm>
        </p:spPr>
        <p:txBody>
          <a:bodyPr>
            <a:noAutofit/>
          </a:bodyPr>
          <a:lstStyle/>
          <a:p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Orijentacija po Suncu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– nije pouzdana jer Sunce </a:t>
            </a:r>
            <a:r>
              <a:rPr lang="vi-VN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samo </a:t>
            </a:r>
            <a:r>
              <a:rPr lang="hr-HR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dva</a:t>
            </a:r>
            <a:r>
              <a:rPr lang="vi-VN" dirty="0">
                <a:highlight>
                  <a:srgbClr val="FFFF00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puta godišnje izlazi na istoku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(za vrijeme </a:t>
            </a:r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ekvinocija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Arapi</a:t>
            </a:r>
            <a:r>
              <a:rPr lang="vi-VN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– orijentacija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prema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jugu (Sunce je u podne na jugu)</a:t>
            </a: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Europski</a:t>
            </a:r>
            <a:r>
              <a:rPr lang="vi-V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pomorci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– orijentacija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prema 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sjeveru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(kompas)</a:t>
            </a:r>
          </a:p>
        </p:txBody>
      </p:sp>
      <p:pic>
        <p:nvPicPr>
          <p:cNvPr id="4" name="Picture 4" descr="zimski suncostaj na sjevernoj polutk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153" y="2989314"/>
            <a:ext cx="8124287" cy="38240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Istok kao orijentacijska strana „T-O karte”</a:t>
            </a:r>
            <a:endParaRPr lang="hr-HR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210">
            <a:off x="4390478" y="1673590"/>
            <a:ext cx="4601300" cy="460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56" y="1938965"/>
            <a:ext cx="4025943" cy="402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7" y="1938965"/>
            <a:ext cx="4025943" cy="402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8708571" cy="6858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056641" y="2502031"/>
            <a:ext cx="992616" cy="1002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892" y="0"/>
              <a:ext cx="49975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5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Orijentacija pomoću Mjeseca</a:t>
            </a:r>
            <a:endParaRPr lang="hr-HR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00108"/>
            <a:ext cx="8784976" cy="5643602"/>
          </a:xfrm>
        </p:spPr>
        <p:txBody>
          <a:bodyPr>
            <a:noAutofit/>
          </a:bodyPr>
          <a:lstStyle/>
          <a:p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Orijentacija pomoću Mjeseca – koriste se </a:t>
            </a:r>
            <a:r>
              <a:rPr lang="vi-V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mjesečeve tablice</a:t>
            </a:r>
            <a:endParaRPr lang="hr-HR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6"/>
          <a:stretch/>
        </p:blipFill>
        <p:spPr bwMode="auto">
          <a:xfrm>
            <a:off x="430113" y="1592811"/>
            <a:ext cx="8318351" cy="51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9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Orijentacija pomoću nebeskih tijela</a:t>
            </a:r>
            <a:endParaRPr lang="hr-HR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1000108"/>
            <a:ext cx="5148064" cy="564360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rijentacija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pomoću </a:t>
            </a:r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zvijezde </a:t>
            </a:r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Sjevernjače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(zviježđe Mali medvjed/kola)</a:t>
            </a:r>
          </a:p>
          <a:p>
            <a:pPr>
              <a:spcBef>
                <a:spcPts val="1800"/>
              </a:spcBef>
            </a:pPr>
            <a:r>
              <a:rPr lang="vi-VN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cirkumpolarne</a:t>
            </a:r>
            <a:r>
              <a:rPr lang="vi-VN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zvijezde</a:t>
            </a:r>
            <a:r>
              <a:rPr lang="vi-V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- one koje se vrte oko sjevernog pola (oko zvijezde </a:t>
            </a:r>
            <a:r>
              <a:rPr lang="vi-V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Sjevernjače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) – samo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na sjevernoj 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hemisferi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na južnoj hemisferi se orijentiraju pomoću zviježđa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Južni križ</a:t>
            </a:r>
            <a:endParaRPr lang="vi-VN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</a:pPr>
            <a:endParaRPr lang="hr-H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5397"/>
            <a:ext cx="3779912" cy="598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6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Zvijezda sjevernjača</a:t>
            </a:r>
            <a:endParaRPr lang="hr-HR" sz="3500" dirty="0"/>
          </a:p>
        </p:txBody>
      </p:sp>
      <p:pic>
        <p:nvPicPr>
          <p:cNvPr id="5122" name="Picture 2" descr="https://apod.nasa.gov/apod/image/1304/dippers_lodriguss_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0462" y="0"/>
            <a:ext cx="10286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7-Point Star 5"/>
          <p:cNvSpPr/>
          <p:nvPr/>
        </p:nvSpPr>
        <p:spPr>
          <a:xfrm>
            <a:off x="2027885" y="3402261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7-Point Star 11"/>
          <p:cNvSpPr/>
          <p:nvPr/>
        </p:nvSpPr>
        <p:spPr>
          <a:xfrm>
            <a:off x="1043608" y="3196456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7-Point Star 12"/>
          <p:cNvSpPr/>
          <p:nvPr/>
        </p:nvSpPr>
        <p:spPr>
          <a:xfrm>
            <a:off x="2423665" y="3872953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7-Point Star 13"/>
          <p:cNvSpPr/>
          <p:nvPr/>
        </p:nvSpPr>
        <p:spPr>
          <a:xfrm>
            <a:off x="2987824" y="4451398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7-Point Star 14"/>
          <p:cNvSpPr/>
          <p:nvPr/>
        </p:nvSpPr>
        <p:spPr>
          <a:xfrm>
            <a:off x="2891981" y="5143424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7-Point Star 15"/>
          <p:cNvSpPr/>
          <p:nvPr/>
        </p:nvSpPr>
        <p:spPr>
          <a:xfrm>
            <a:off x="3964405" y="5613050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7-Point Star 16"/>
          <p:cNvSpPr/>
          <p:nvPr/>
        </p:nvSpPr>
        <p:spPr>
          <a:xfrm>
            <a:off x="4442798" y="4945930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7-Point Star 17"/>
          <p:cNvSpPr/>
          <p:nvPr/>
        </p:nvSpPr>
        <p:spPr>
          <a:xfrm>
            <a:off x="7066880" y="1503834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7-Point Star 18"/>
          <p:cNvSpPr/>
          <p:nvPr/>
        </p:nvSpPr>
        <p:spPr>
          <a:xfrm>
            <a:off x="6516216" y="1196752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7-Point Star 19"/>
          <p:cNvSpPr/>
          <p:nvPr/>
        </p:nvSpPr>
        <p:spPr>
          <a:xfrm>
            <a:off x="5868144" y="908720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7-Point Star 20"/>
          <p:cNvSpPr/>
          <p:nvPr/>
        </p:nvSpPr>
        <p:spPr>
          <a:xfrm>
            <a:off x="5148064" y="1089472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7-Point Star 21"/>
          <p:cNvSpPr/>
          <p:nvPr/>
        </p:nvSpPr>
        <p:spPr>
          <a:xfrm>
            <a:off x="4929659" y="748037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7-Point Star 22"/>
          <p:cNvSpPr/>
          <p:nvPr/>
        </p:nvSpPr>
        <p:spPr>
          <a:xfrm>
            <a:off x="4224921" y="1177428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7-Point Star 23"/>
          <p:cNvSpPr/>
          <p:nvPr/>
        </p:nvSpPr>
        <p:spPr>
          <a:xfrm>
            <a:off x="4533879" y="1512860"/>
            <a:ext cx="191686" cy="197494"/>
          </a:xfrm>
          <a:prstGeom prst="star7">
            <a:avLst>
              <a:gd name="adj" fmla="val 24123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TextBox 26"/>
          <p:cNvSpPr txBox="1"/>
          <p:nvPr/>
        </p:nvSpPr>
        <p:spPr>
          <a:xfrm>
            <a:off x="5464196" y="3254349"/>
            <a:ext cx="320536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sz="2400" i="1" dirty="0" err="1"/>
              <a:t>lat</a:t>
            </a:r>
            <a:r>
              <a:rPr lang="hr-HR" sz="2400" i="1" dirty="0"/>
              <a:t>. </a:t>
            </a:r>
            <a:r>
              <a:rPr lang="hr-HR" sz="2400" i="1" dirty="0" err="1" smtClean="0"/>
              <a:t>septem</a:t>
            </a:r>
            <a:r>
              <a:rPr lang="hr-HR" sz="2400" i="1" dirty="0" smtClean="0"/>
              <a:t> </a:t>
            </a:r>
            <a:r>
              <a:rPr lang="hr-HR" sz="2400" dirty="0" smtClean="0"/>
              <a:t>– sedam</a:t>
            </a:r>
          </a:p>
          <a:p>
            <a:r>
              <a:rPr lang="hr-HR" sz="2400" i="1" dirty="0" err="1"/>
              <a:t>lat</a:t>
            </a:r>
            <a:r>
              <a:rPr lang="hr-HR" sz="2400" i="1" dirty="0"/>
              <a:t>. </a:t>
            </a:r>
            <a:r>
              <a:rPr lang="hr-HR" sz="2400" i="1" dirty="0" err="1" smtClean="0"/>
              <a:t>septentrio</a:t>
            </a:r>
            <a:r>
              <a:rPr lang="hr-HR" sz="2400" dirty="0" smtClean="0"/>
              <a:t> – sjever  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61981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1912</TotalTime>
  <Words>737</Words>
  <Application>Microsoft Office PowerPoint</Application>
  <PresentationFormat>On-screen Show (4:3)</PresentationFormat>
  <Paragraphs>98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bijela_tema</vt:lpstr>
      <vt:lpstr>Određivanje položaja na Zemlji</vt:lpstr>
      <vt:lpstr>Pojmovi</vt:lpstr>
      <vt:lpstr>Orijentacija (lat. oriens – istok)</vt:lpstr>
      <vt:lpstr>Stajalište, obzor, obzornica, azimut</vt:lpstr>
      <vt:lpstr>Orijentacija po Suncu</vt:lpstr>
      <vt:lpstr>Istok kao orijentacijska strana „T-O karte”</vt:lpstr>
      <vt:lpstr>Orijentacija pomoću Mjeseca</vt:lpstr>
      <vt:lpstr>Orijentacija pomoću nebeskih tijela</vt:lpstr>
      <vt:lpstr>Zvijezda sjevernjača</vt:lpstr>
      <vt:lpstr>Zviježđe Južni križ</vt:lpstr>
      <vt:lpstr>Cirkumpolarne zvijezde</vt:lpstr>
      <vt:lpstr>Orijentacija pomoću sata</vt:lpstr>
      <vt:lpstr>Kompas</vt:lpstr>
      <vt:lpstr>Romanska i germanska ruža vjetrova</vt:lpstr>
      <vt:lpstr>Magnetska deklinacija</vt:lpstr>
      <vt:lpstr>Karta svijeta s izogonam</vt:lpstr>
      <vt:lpstr>Suvremena sredstva za navigaciju</vt:lpstr>
      <vt:lpstr>Suvremena sredstva za navigaciju</vt:lpstr>
      <vt:lpstr>Suvremena sredstva za navigaciju</vt:lpstr>
      <vt:lpstr>Suvremena sredstva za navigaciju</vt:lpstr>
      <vt:lpstr>Određivanje položaja na Zemlji           (plan ploče)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212</cp:revision>
  <dcterms:created xsi:type="dcterms:W3CDTF">2016-09-01T16:32:16Z</dcterms:created>
  <dcterms:modified xsi:type="dcterms:W3CDTF">2017-10-23T07:34:31Z</dcterms:modified>
</cp:coreProperties>
</file>